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4"/>
  </p:sldMasterIdLst>
  <p:notesMasterIdLst>
    <p:notesMasterId r:id="rId19"/>
  </p:notesMasterIdLst>
  <p:sldIdLst>
    <p:sldId id="256" r:id="rId5"/>
    <p:sldId id="258" r:id="rId6"/>
    <p:sldId id="259" r:id="rId7"/>
    <p:sldId id="257" r:id="rId8"/>
    <p:sldId id="260" r:id="rId9"/>
    <p:sldId id="261" r:id="rId10"/>
    <p:sldId id="262" r:id="rId11"/>
    <p:sldId id="269" r:id="rId12"/>
    <p:sldId id="263" r:id="rId13"/>
    <p:sldId id="264" r:id="rId14"/>
    <p:sldId id="265" r:id="rId15"/>
    <p:sldId id="268" r:id="rId16"/>
    <p:sldId id="266" r:id="rId17"/>
    <p:sldId id="267"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947353-59FF-44EF-B46C-5F05B946D822}" v="189" dt="2021-10-07T08:28:45.0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9" d="100"/>
          <a:sy n="79" d="100"/>
        </p:scale>
        <p:origin x="-2096"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68" d="100"/>
          <a:sy n="68" d="100"/>
        </p:scale>
        <p:origin x="-3784"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25" Type="http://schemas.microsoft.com/office/2016/11/relationships/changesInfo" Target="changesInfos/changesInfo1.xml"/><Relationship Id="rId26" Type="http://schemas.microsoft.com/office/2015/10/relationships/revisionInfo" Target="revisionInfo.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notesMaster" Target="notesMasters/notesMaster1.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Langmore" userId="c835d1ff-9c8f-40fb-b553-4e7934496e23" providerId="ADAL" clId="{CA947353-59FF-44EF-B46C-5F05B946D822}"/>
    <pc:docChg chg="undo custSel addSld modSld sldOrd">
      <pc:chgData name="Sarah Langmore" userId="c835d1ff-9c8f-40fb-b553-4e7934496e23" providerId="ADAL" clId="{CA947353-59FF-44EF-B46C-5F05B946D822}" dt="2021-10-07T08:46:10.721" v="2983" actId="948"/>
      <pc:docMkLst>
        <pc:docMk/>
      </pc:docMkLst>
      <pc:sldChg chg="addSp delSp modSp mod setBg">
        <pc:chgData name="Sarah Langmore" userId="c835d1ff-9c8f-40fb-b553-4e7934496e23" providerId="ADAL" clId="{CA947353-59FF-44EF-B46C-5F05B946D822}" dt="2021-09-30T08:20:40.312" v="1963" actId="20577"/>
        <pc:sldMkLst>
          <pc:docMk/>
          <pc:sldMk cId="825677077" sldId="256"/>
        </pc:sldMkLst>
        <pc:spChg chg="mod">
          <ac:chgData name="Sarah Langmore" userId="c835d1ff-9c8f-40fb-b553-4e7934496e23" providerId="ADAL" clId="{CA947353-59FF-44EF-B46C-5F05B946D822}" dt="2021-09-30T08:20:40.312" v="1963" actId="20577"/>
          <ac:spMkLst>
            <pc:docMk/>
            <pc:sldMk cId="825677077" sldId="256"/>
            <ac:spMk id="2" creationId="{00000000-0000-0000-0000-000000000000}"/>
          </ac:spMkLst>
        </pc:spChg>
        <pc:spChg chg="mod">
          <ac:chgData name="Sarah Langmore" userId="c835d1ff-9c8f-40fb-b553-4e7934496e23" providerId="ADAL" clId="{CA947353-59FF-44EF-B46C-5F05B946D822}" dt="2021-09-30T02:51:45.832" v="77" actId="255"/>
          <ac:spMkLst>
            <pc:docMk/>
            <pc:sldMk cId="825677077" sldId="256"/>
            <ac:spMk id="3" creationId="{00000000-0000-0000-0000-000000000000}"/>
          </ac:spMkLst>
        </pc:spChg>
        <pc:spChg chg="add del">
          <ac:chgData name="Sarah Langmore" userId="c835d1ff-9c8f-40fb-b553-4e7934496e23" providerId="ADAL" clId="{CA947353-59FF-44EF-B46C-5F05B946D822}" dt="2021-09-30T02:51:37.229" v="75" actId="26606"/>
          <ac:spMkLst>
            <pc:docMk/>
            <pc:sldMk cId="825677077" sldId="256"/>
            <ac:spMk id="10" creationId="{93245F62-CCC4-49E4-B95B-EA6C1E790510}"/>
          </ac:spMkLst>
        </pc:spChg>
        <pc:spChg chg="add del">
          <ac:chgData name="Sarah Langmore" userId="c835d1ff-9c8f-40fb-b553-4e7934496e23" providerId="ADAL" clId="{CA947353-59FF-44EF-B46C-5F05B946D822}" dt="2021-09-30T02:51:37.229" v="75" actId="26606"/>
          <ac:spMkLst>
            <pc:docMk/>
            <pc:sldMk cId="825677077" sldId="256"/>
            <ac:spMk id="12" creationId="{E6C0DD6B-6AA3-448F-9B99-8386295BC1B4}"/>
          </ac:spMkLst>
        </pc:spChg>
        <pc:spChg chg="add">
          <ac:chgData name="Sarah Langmore" userId="c835d1ff-9c8f-40fb-b553-4e7934496e23" providerId="ADAL" clId="{CA947353-59FF-44EF-B46C-5F05B946D822}" dt="2021-09-30T02:51:37.244" v="76" actId="26606"/>
          <ac:spMkLst>
            <pc:docMk/>
            <pc:sldMk cId="825677077" sldId="256"/>
            <ac:spMk id="14" creationId="{72257994-BD97-4691-8B89-198A6D2BABDC}"/>
          </ac:spMkLst>
        </pc:spChg>
        <pc:picChg chg="add mod ord">
          <ac:chgData name="Sarah Langmore" userId="c835d1ff-9c8f-40fb-b553-4e7934496e23" providerId="ADAL" clId="{CA947353-59FF-44EF-B46C-5F05B946D822}" dt="2021-09-30T02:51:37.244" v="76" actId="26606"/>
          <ac:picMkLst>
            <pc:docMk/>
            <pc:sldMk cId="825677077" sldId="256"/>
            <ac:picMk id="5" creationId="{DEDA54A9-01A9-4A3A-9110-31A3ABE94F2D}"/>
          </ac:picMkLst>
        </pc:picChg>
      </pc:sldChg>
      <pc:sldChg chg="addSp delSp modSp mod ord">
        <pc:chgData name="Sarah Langmore" userId="c835d1ff-9c8f-40fb-b553-4e7934496e23" providerId="ADAL" clId="{CA947353-59FF-44EF-B46C-5F05B946D822}" dt="2021-09-30T08:20:13.730" v="1944" actId="1076"/>
        <pc:sldMkLst>
          <pc:docMk/>
          <pc:sldMk cId="959938354" sldId="257"/>
        </pc:sldMkLst>
        <pc:spChg chg="del">
          <ac:chgData name="Sarah Langmore" userId="c835d1ff-9c8f-40fb-b553-4e7934496e23" providerId="ADAL" clId="{CA947353-59FF-44EF-B46C-5F05B946D822}" dt="2021-09-30T03:03:16.135" v="279" actId="21"/>
          <ac:spMkLst>
            <pc:docMk/>
            <pc:sldMk cId="959938354" sldId="257"/>
            <ac:spMk id="2" creationId="{00000000-0000-0000-0000-000000000000}"/>
          </ac:spMkLst>
        </pc:spChg>
        <pc:spChg chg="del">
          <ac:chgData name="Sarah Langmore" userId="c835d1ff-9c8f-40fb-b553-4e7934496e23" providerId="ADAL" clId="{CA947353-59FF-44EF-B46C-5F05B946D822}" dt="2021-09-30T03:02:28.440" v="269"/>
          <ac:spMkLst>
            <pc:docMk/>
            <pc:sldMk cId="959938354" sldId="257"/>
            <ac:spMk id="3" creationId="{00000000-0000-0000-0000-000000000000}"/>
          </ac:spMkLst>
        </pc:spChg>
        <pc:spChg chg="add del mod">
          <ac:chgData name="Sarah Langmore" userId="c835d1ff-9c8f-40fb-b553-4e7934496e23" providerId="ADAL" clId="{CA947353-59FF-44EF-B46C-5F05B946D822}" dt="2021-09-30T03:02:40.258" v="273"/>
          <ac:spMkLst>
            <pc:docMk/>
            <pc:sldMk cId="959938354" sldId="257"/>
            <ac:spMk id="5" creationId="{2B4B96ED-9F75-4E98-A45B-D6094326B0BB}"/>
          </ac:spMkLst>
        </pc:spChg>
        <pc:spChg chg="add del mod">
          <ac:chgData name="Sarah Langmore" userId="c835d1ff-9c8f-40fb-b553-4e7934496e23" providerId="ADAL" clId="{CA947353-59FF-44EF-B46C-5F05B946D822}" dt="2021-09-30T03:05:40.188" v="303"/>
          <ac:spMkLst>
            <pc:docMk/>
            <pc:sldMk cId="959938354" sldId="257"/>
            <ac:spMk id="6" creationId="{5A277614-0515-444D-B0C3-A3CAE82B3F86}"/>
          </ac:spMkLst>
        </pc:spChg>
        <pc:spChg chg="add mod">
          <ac:chgData name="Sarah Langmore" userId="c835d1ff-9c8f-40fb-b553-4e7934496e23" providerId="ADAL" clId="{CA947353-59FF-44EF-B46C-5F05B946D822}" dt="2021-09-30T03:06:56.435" v="318" actId="1076"/>
          <ac:spMkLst>
            <pc:docMk/>
            <pc:sldMk cId="959938354" sldId="257"/>
            <ac:spMk id="8" creationId="{553E2965-F61D-4246-994B-0F6B77AE4ED8}"/>
          </ac:spMkLst>
        </pc:spChg>
        <pc:graphicFrameChg chg="add mod modGraphic">
          <ac:chgData name="Sarah Langmore" userId="c835d1ff-9c8f-40fb-b553-4e7934496e23" providerId="ADAL" clId="{CA947353-59FF-44EF-B46C-5F05B946D822}" dt="2021-09-30T03:06:49.654" v="316" actId="1076"/>
          <ac:graphicFrameMkLst>
            <pc:docMk/>
            <pc:sldMk cId="959938354" sldId="257"/>
            <ac:graphicFrameMk id="4" creationId="{374EA467-6F72-4A9C-8A65-C094DEB3B1AC}"/>
          </ac:graphicFrameMkLst>
        </pc:graphicFrameChg>
        <pc:graphicFrameChg chg="add mod">
          <ac:chgData name="Sarah Langmore" userId="c835d1ff-9c8f-40fb-b553-4e7934496e23" providerId="ADAL" clId="{CA947353-59FF-44EF-B46C-5F05B946D822}" dt="2021-09-30T08:20:13.730" v="1944" actId="1076"/>
          <ac:graphicFrameMkLst>
            <pc:docMk/>
            <pc:sldMk cId="959938354" sldId="257"/>
            <ac:graphicFrameMk id="7" creationId="{0E312734-B3AD-4C50-99DE-EE0C7C19FAF7}"/>
          </ac:graphicFrameMkLst>
        </pc:graphicFrameChg>
      </pc:sldChg>
      <pc:sldChg chg="addSp delSp modSp mod">
        <pc:chgData name="Sarah Langmore" userId="c835d1ff-9c8f-40fb-b553-4e7934496e23" providerId="ADAL" clId="{CA947353-59FF-44EF-B46C-5F05B946D822}" dt="2021-10-07T08:23:49.063" v="2432" actId="20577"/>
        <pc:sldMkLst>
          <pc:docMk/>
          <pc:sldMk cId="1010834480" sldId="258"/>
        </pc:sldMkLst>
        <pc:spChg chg="mod">
          <ac:chgData name="Sarah Langmore" userId="c835d1ff-9c8f-40fb-b553-4e7934496e23" providerId="ADAL" clId="{CA947353-59FF-44EF-B46C-5F05B946D822}" dt="2021-09-30T02:57:06.826" v="98" actId="14100"/>
          <ac:spMkLst>
            <pc:docMk/>
            <pc:sldMk cId="1010834480" sldId="258"/>
            <ac:spMk id="2" creationId="{00000000-0000-0000-0000-000000000000}"/>
          </ac:spMkLst>
        </pc:spChg>
        <pc:spChg chg="del">
          <ac:chgData name="Sarah Langmore" userId="c835d1ff-9c8f-40fb-b553-4e7934496e23" providerId="ADAL" clId="{CA947353-59FF-44EF-B46C-5F05B946D822}" dt="2021-09-30T02:55:17.206" v="78"/>
          <ac:spMkLst>
            <pc:docMk/>
            <pc:sldMk cId="1010834480" sldId="258"/>
            <ac:spMk id="3" creationId="{00000000-0000-0000-0000-000000000000}"/>
          </ac:spMkLst>
        </pc:spChg>
        <pc:spChg chg="add mod">
          <ac:chgData name="Sarah Langmore" userId="c835d1ff-9c8f-40fb-b553-4e7934496e23" providerId="ADAL" clId="{CA947353-59FF-44EF-B46C-5F05B946D822}" dt="2021-09-30T02:58:31.439" v="219" actId="113"/>
          <ac:spMkLst>
            <pc:docMk/>
            <pc:sldMk cId="1010834480" sldId="258"/>
            <ac:spMk id="5" creationId="{C23C1345-A405-46AB-8E09-3EB955FC058A}"/>
          </ac:spMkLst>
        </pc:spChg>
        <pc:spChg chg="add del">
          <ac:chgData name="Sarah Langmore" userId="c835d1ff-9c8f-40fb-b553-4e7934496e23" providerId="ADAL" clId="{CA947353-59FF-44EF-B46C-5F05B946D822}" dt="2021-09-30T03:05:52.606" v="305" actId="22"/>
          <ac:spMkLst>
            <pc:docMk/>
            <pc:sldMk cId="1010834480" sldId="258"/>
            <ac:spMk id="7" creationId="{F0A70971-480D-4F88-8AEE-5AA83E420107}"/>
          </ac:spMkLst>
        </pc:spChg>
        <pc:spChg chg="add mod">
          <ac:chgData name="Sarah Langmore" userId="c835d1ff-9c8f-40fb-b553-4e7934496e23" providerId="ADAL" clId="{CA947353-59FF-44EF-B46C-5F05B946D822}" dt="2021-10-01T00:27:36.498" v="1981" actId="255"/>
          <ac:spMkLst>
            <pc:docMk/>
            <pc:sldMk cId="1010834480" sldId="258"/>
            <ac:spMk id="8" creationId="{52789886-87C3-4E45-ACFB-41EA69D5B7DD}"/>
          </ac:spMkLst>
        </pc:spChg>
        <pc:graphicFrameChg chg="add mod modGraphic">
          <ac:chgData name="Sarah Langmore" userId="c835d1ff-9c8f-40fb-b553-4e7934496e23" providerId="ADAL" clId="{CA947353-59FF-44EF-B46C-5F05B946D822}" dt="2021-10-07T08:23:49.063" v="2432" actId="20577"/>
          <ac:graphicFrameMkLst>
            <pc:docMk/>
            <pc:sldMk cId="1010834480" sldId="258"/>
            <ac:graphicFrameMk id="4" creationId="{8205732A-C169-4624-A9FE-79BE2C6C2E56}"/>
          </ac:graphicFrameMkLst>
        </pc:graphicFrameChg>
      </pc:sldChg>
      <pc:sldChg chg="addSp modSp mod">
        <pc:chgData name="Sarah Langmore" userId="c835d1ff-9c8f-40fb-b553-4e7934496e23" providerId="ADAL" clId="{CA947353-59FF-44EF-B46C-5F05B946D822}" dt="2021-10-07T08:28:17.954" v="2477"/>
        <pc:sldMkLst>
          <pc:docMk/>
          <pc:sldMk cId="435892818" sldId="259"/>
        </pc:sldMkLst>
        <pc:spChg chg="mod">
          <ac:chgData name="Sarah Langmore" userId="c835d1ff-9c8f-40fb-b553-4e7934496e23" providerId="ADAL" clId="{CA947353-59FF-44EF-B46C-5F05B946D822}" dt="2021-10-01T00:27:27.422" v="1980" actId="255"/>
          <ac:spMkLst>
            <pc:docMk/>
            <pc:sldMk cId="435892818" sldId="259"/>
            <ac:spMk id="2" creationId="{00000000-0000-0000-0000-000000000000}"/>
          </ac:spMkLst>
        </pc:spChg>
        <pc:spChg chg="mod">
          <ac:chgData name="Sarah Langmore" userId="c835d1ff-9c8f-40fb-b553-4e7934496e23" providerId="ADAL" clId="{CA947353-59FF-44EF-B46C-5F05B946D822}" dt="2021-10-07T08:27:51.643" v="2475" actId="20577"/>
          <ac:spMkLst>
            <pc:docMk/>
            <pc:sldMk cId="435892818" sldId="259"/>
            <ac:spMk id="3" creationId="{00000000-0000-0000-0000-000000000000}"/>
          </ac:spMkLst>
        </pc:spChg>
        <pc:spChg chg="add mod">
          <ac:chgData name="Sarah Langmore" userId="c835d1ff-9c8f-40fb-b553-4e7934496e23" providerId="ADAL" clId="{CA947353-59FF-44EF-B46C-5F05B946D822}" dt="2021-09-30T03:04:44.085" v="292" actId="1076"/>
          <ac:spMkLst>
            <pc:docMk/>
            <pc:sldMk cId="435892818" sldId="259"/>
            <ac:spMk id="5" creationId="{E2D4C237-A1DD-411A-ABE0-6F13D726E7F2}"/>
          </ac:spMkLst>
        </pc:spChg>
        <pc:spChg chg="add mod">
          <ac:chgData name="Sarah Langmore" userId="c835d1ff-9c8f-40fb-b553-4e7934496e23" providerId="ADAL" clId="{CA947353-59FF-44EF-B46C-5F05B946D822}" dt="2021-10-07T08:28:17.954" v="2477"/>
          <ac:spMkLst>
            <pc:docMk/>
            <pc:sldMk cId="435892818" sldId="259"/>
            <ac:spMk id="6" creationId="{1ECCD6EC-5871-4B4C-B47B-75DBA00D9B16}"/>
          </ac:spMkLst>
        </pc:spChg>
      </pc:sldChg>
      <pc:sldChg chg="addSp delSp modSp mod">
        <pc:chgData name="Sarah Langmore" userId="c835d1ff-9c8f-40fb-b553-4e7934496e23" providerId="ADAL" clId="{CA947353-59FF-44EF-B46C-5F05B946D822}" dt="2021-10-01T00:27:17.058" v="1979" actId="255"/>
        <pc:sldMkLst>
          <pc:docMk/>
          <pc:sldMk cId="119431600" sldId="260"/>
        </pc:sldMkLst>
        <pc:spChg chg="del mod">
          <ac:chgData name="Sarah Langmore" userId="c835d1ff-9c8f-40fb-b553-4e7934496e23" providerId="ADAL" clId="{CA947353-59FF-44EF-B46C-5F05B946D822}" dt="2021-09-30T03:07:10.992" v="320"/>
          <ac:spMkLst>
            <pc:docMk/>
            <pc:sldMk cId="119431600" sldId="260"/>
            <ac:spMk id="2" creationId="{00000000-0000-0000-0000-000000000000}"/>
          </ac:spMkLst>
        </pc:spChg>
        <pc:spChg chg="del">
          <ac:chgData name="Sarah Langmore" userId="c835d1ff-9c8f-40fb-b553-4e7934496e23" providerId="ADAL" clId="{CA947353-59FF-44EF-B46C-5F05B946D822}" dt="2021-09-30T03:11:53.643" v="337"/>
          <ac:spMkLst>
            <pc:docMk/>
            <pc:sldMk cId="119431600" sldId="260"/>
            <ac:spMk id="3" creationId="{00000000-0000-0000-0000-000000000000}"/>
          </ac:spMkLst>
        </pc:spChg>
        <pc:spChg chg="add mod">
          <ac:chgData name="Sarah Langmore" userId="c835d1ff-9c8f-40fb-b553-4e7934496e23" providerId="ADAL" clId="{CA947353-59FF-44EF-B46C-5F05B946D822}" dt="2021-10-01T00:27:17.058" v="1979" actId="255"/>
          <ac:spMkLst>
            <pc:docMk/>
            <pc:sldMk cId="119431600" sldId="260"/>
            <ac:spMk id="4" creationId="{F52C170C-2EC3-415D-8943-FB51F187131B}"/>
          </ac:spMkLst>
        </pc:spChg>
        <pc:graphicFrameChg chg="add mod modGraphic">
          <ac:chgData name="Sarah Langmore" userId="c835d1ff-9c8f-40fb-b553-4e7934496e23" providerId="ADAL" clId="{CA947353-59FF-44EF-B46C-5F05B946D822}" dt="2021-09-30T03:12:48.020" v="415" actId="20577"/>
          <ac:graphicFrameMkLst>
            <pc:docMk/>
            <pc:sldMk cId="119431600" sldId="260"/>
            <ac:graphicFrameMk id="5" creationId="{E6B2ECCE-4FA9-48E7-9823-68716170A966}"/>
          </ac:graphicFrameMkLst>
        </pc:graphicFrameChg>
      </pc:sldChg>
      <pc:sldChg chg="addSp delSp modSp mod">
        <pc:chgData name="Sarah Langmore" userId="c835d1ff-9c8f-40fb-b553-4e7934496e23" providerId="ADAL" clId="{CA947353-59FF-44EF-B46C-5F05B946D822}" dt="2021-10-01T00:27:10.041" v="1978" actId="255"/>
        <pc:sldMkLst>
          <pc:docMk/>
          <pc:sldMk cId="996854364" sldId="261"/>
        </pc:sldMkLst>
        <pc:spChg chg="mod">
          <ac:chgData name="Sarah Langmore" userId="c835d1ff-9c8f-40fb-b553-4e7934496e23" providerId="ADAL" clId="{CA947353-59FF-44EF-B46C-5F05B946D822}" dt="2021-10-01T00:27:10.041" v="1978" actId="255"/>
          <ac:spMkLst>
            <pc:docMk/>
            <pc:sldMk cId="996854364" sldId="261"/>
            <ac:spMk id="2" creationId="{00000000-0000-0000-0000-000000000000}"/>
          </ac:spMkLst>
        </pc:spChg>
        <pc:spChg chg="add del mod">
          <ac:chgData name="Sarah Langmore" userId="c835d1ff-9c8f-40fb-b553-4e7934496e23" providerId="ADAL" clId="{CA947353-59FF-44EF-B46C-5F05B946D822}" dt="2021-09-30T03:19:00.052" v="487"/>
          <ac:spMkLst>
            <pc:docMk/>
            <pc:sldMk cId="996854364" sldId="261"/>
            <ac:spMk id="3" creationId="{00000000-0000-0000-0000-000000000000}"/>
          </ac:spMkLst>
        </pc:spChg>
        <pc:spChg chg="add del mod">
          <ac:chgData name="Sarah Langmore" userId="c835d1ff-9c8f-40fb-b553-4e7934496e23" providerId="ADAL" clId="{CA947353-59FF-44EF-B46C-5F05B946D822}" dt="2021-09-30T03:14:45.460" v="454"/>
          <ac:spMkLst>
            <pc:docMk/>
            <pc:sldMk cId="996854364" sldId="261"/>
            <ac:spMk id="4" creationId="{846E51C1-2200-4CF0-AAC6-D4F04B63AAFA}"/>
          </ac:spMkLst>
        </pc:spChg>
        <pc:spChg chg="add del mod">
          <ac:chgData name="Sarah Langmore" userId="c835d1ff-9c8f-40fb-b553-4e7934496e23" providerId="ADAL" clId="{CA947353-59FF-44EF-B46C-5F05B946D822}" dt="2021-09-30T03:21:41.700" v="513" actId="478"/>
          <ac:spMkLst>
            <pc:docMk/>
            <pc:sldMk cId="996854364" sldId="261"/>
            <ac:spMk id="6" creationId="{CD958A62-AE74-4D53-964A-32C6BB6F05BD}"/>
          </ac:spMkLst>
        </pc:spChg>
        <pc:spChg chg="add del mod">
          <ac:chgData name="Sarah Langmore" userId="c835d1ff-9c8f-40fb-b553-4e7934496e23" providerId="ADAL" clId="{CA947353-59FF-44EF-B46C-5F05B946D822}" dt="2021-09-30T08:19:49.540" v="1942" actId="123"/>
          <ac:spMkLst>
            <pc:docMk/>
            <pc:sldMk cId="996854364" sldId="261"/>
            <ac:spMk id="10" creationId="{4B86B7BB-B715-4EB7-8FB2-99C4DAE2A634}"/>
          </ac:spMkLst>
        </pc:spChg>
        <pc:graphicFrameChg chg="add del mod">
          <ac:chgData name="Sarah Langmore" userId="c835d1ff-9c8f-40fb-b553-4e7934496e23" providerId="ADAL" clId="{CA947353-59FF-44EF-B46C-5F05B946D822}" dt="2021-09-30T03:14:45.444" v="452"/>
          <ac:graphicFrameMkLst>
            <pc:docMk/>
            <pc:sldMk cId="996854364" sldId="261"/>
            <ac:graphicFrameMk id="5" creationId="{08A911F9-20E7-4746-A91A-4EE983F61FE7}"/>
          </ac:graphicFrameMkLst>
        </pc:graphicFrameChg>
        <pc:graphicFrameChg chg="add del mod">
          <ac:chgData name="Sarah Langmore" userId="c835d1ff-9c8f-40fb-b553-4e7934496e23" providerId="ADAL" clId="{CA947353-59FF-44EF-B46C-5F05B946D822}" dt="2021-09-30T03:15:35.929" v="486"/>
          <ac:graphicFrameMkLst>
            <pc:docMk/>
            <pc:sldMk cId="996854364" sldId="261"/>
            <ac:graphicFrameMk id="7" creationId="{81E5B07F-CABD-4311-90B5-F0F9E4462F3B}"/>
          </ac:graphicFrameMkLst>
        </pc:graphicFrameChg>
        <pc:graphicFrameChg chg="add mod">
          <ac:chgData name="Sarah Langmore" userId="c835d1ff-9c8f-40fb-b553-4e7934496e23" providerId="ADAL" clId="{CA947353-59FF-44EF-B46C-5F05B946D822}" dt="2021-09-30T03:23:11.349" v="531" actId="1076"/>
          <ac:graphicFrameMkLst>
            <pc:docMk/>
            <pc:sldMk cId="996854364" sldId="261"/>
            <ac:graphicFrameMk id="8" creationId="{A19FB421-C59F-4E1C-AE40-BD5198F51F66}"/>
          </ac:graphicFrameMkLst>
        </pc:graphicFrameChg>
        <pc:graphicFrameChg chg="add mod">
          <ac:chgData name="Sarah Langmore" userId="c835d1ff-9c8f-40fb-b553-4e7934496e23" providerId="ADAL" clId="{CA947353-59FF-44EF-B46C-5F05B946D822}" dt="2021-09-30T03:23:14.569" v="532" actId="1076"/>
          <ac:graphicFrameMkLst>
            <pc:docMk/>
            <pc:sldMk cId="996854364" sldId="261"/>
            <ac:graphicFrameMk id="9" creationId="{02AA6B82-3059-454E-8DB5-71584AEACAC2}"/>
          </ac:graphicFrameMkLst>
        </pc:graphicFrameChg>
        <pc:graphicFrameChg chg="add mod">
          <ac:chgData name="Sarah Langmore" userId="c835d1ff-9c8f-40fb-b553-4e7934496e23" providerId="ADAL" clId="{CA947353-59FF-44EF-B46C-5F05B946D822}" dt="2021-09-30T03:21:01.084" v="506"/>
          <ac:graphicFrameMkLst>
            <pc:docMk/>
            <pc:sldMk cId="996854364" sldId="261"/>
            <ac:graphicFrameMk id="11" creationId="{8420308A-0EAF-4793-BADA-6F03EF38A6BB}"/>
          </ac:graphicFrameMkLst>
        </pc:graphicFrameChg>
      </pc:sldChg>
      <pc:sldChg chg="addSp delSp modSp mod setBg modNotes">
        <pc:chgData name="Sarah Langmore" userId="c835d1ff-9c8f-40fb-b553-4e7934496e23" providerId="ADAL" clId="{CA947353-59FF-44EF-B46C-5F05B946D822}" dt="2021-10-01T02:03:23.740" v="2394" actId="20577"/>
        <pc:sldMkLst>
          <pc:docMk/>
          <pc:sldMk cId="1940033826" sldId="262"/>
        </pc:sldMkLst>
        <pc:spChg chg="mod">
          <ac:chgData name="Sarah Langmore" userId="c835d1ff-9c8f-40fb-b553-4e7934496e23" providerId="ADAL" clId="{CA947353-59FF-44EF-B46C-5F05B946D822}" dt="2021-09-30T03:26:53.752" v="569" actId="14100"/>
          <ac:spMkLst>
            <pc:docMk/>
            <pc:sldMk cId="1940033826" sldId="262"/>
            <ac:spMk id="2" creationId="{00000000-0000-0000-0000-000000000000}"/>
          </ac:spMkLst>
        </pc:spChg>
        <pc:spChg chg="del">
          <ac:chgData name="Sarah Langmore" userId="c835d1ff-9c8f-40fb-b553-4e7934496e23" providerId="ADAL" clId="{CA947353-59FF-44EF-B46C-5F05B946D822}" dt="2021-09-30T03:24:04.450" v="535" actId="931"/>
          <ac:spMkLst>
            <pc:docMk/>
            <pc:sldMk cId="1940033826" sldId="262"/>
            <ac:spMk id="3" creationId="{00000000-0000-0000-0000-000000000000}"/>
          </ac:spMkLst>
        </pc:spChg>
        <pc:picChg chg="add mod ord">
          <ac:chgData name="Sarah Langmore" userId="c835d1ff-9c8f-40fb-b553-4e7934496e23" providerId="ADAL" clId="{CA947353-59FF-44EF-B46C-5F05B946D822}" dt="2021-09-30T03:26:05.419" v="561" actId="1076"/>
          <ac:picMkLst>
            <pc:docMk/>
            <pc:sldMk cId="1940033826" sldId="262"/>
            <ac:picMk id="5" creationId="{3B2BBCA1-C422-4019-8EF7-D3BA0341713A}"/>
          </ac:picMkLst>
        </pc:picChg>
        <pc:picChg chg="add mod">
          <ac:chgData name="Sarah Langmore" userId="c835d1ff-9c8f-40fb-b553-4e7934496e23" providerId="ADAL" clId="{CA947353-59FF-44EF-B46C-5F05B946D822}" dt="2021-09-30T03:26:07.724" v="562" actId="1076"/>
          <ac:picMkLst>
            <pc:docMk/>
            <pc:sldMk cId="1940033826" sldId="262"/>
            <ac:picMk id="7" creationId="{9800F51A-C17A-4577-BEAE-DBE465ABAA31}"/>
          </ac:picMkLst>
        </pc:picChg>
        <pc:picChg chg="add mod">
          <ac:chgData name="Sarah Langmore" userId="c835d1ff-9c8f-40fb-b553-4e7934496e23" providerId="ADAL" clId="{CA947353-59FF-44EF-B46C-5F05B946D822}" dt="2021-09-30T03:26:09.816" v="563" actId="1076"/>
          <ac:picMkLst>
            <pc:docMk/>
            <pc:sldMk cId="1940033826" sldId="262"/>
            <ac:picMk id="9" creationId="{FC5BA238-EB5F-4038-8534-3D9E2F8B792F}"/>
          </ac:picMkLst>
        </pc:picChg>
        <pc:picChg chg="add mod">
          <ac:chgData name="Sarah Langmore" userId="c835d1ff-9c8f-40fb-b553-4e7934496e23" providerId="ADAL" clId="{CA947353-59FF-44EF-B46C-5F05B946D822}" dt="2021-09-30T03:26:57.071" v="570" actId="1076"/>
          <ac:picMkLst>
            <pc:docMk/>
            <pc:sldMk cId="1940033826" sldId="262"/>
            <ac:picMk id="11" creationId="{219F25A3-B876-4281-9F8D-5C8629C64F32}"/>
          </ac:picMkLst>
        </pc:picChg>
        <pc:cxnChg chg="add">
          <ac:chgData name="Sarah Langmore" userId="c835d1ff-9c8f-40fb-b553-4e7934496e23" providerId="ADAL" clId="{CA947353-59FF-44EF-B46C-5F05B946D822}" dt="2021-09-30T03:25:13.475" v="554" actId="26606"/>
          <ac:cxnSpMkLst>
            <pc:docMk/>
            <pc:sldMk cId="1940033826" sldId="262"/>
            <ac:cxnSpMk id="14" creationId="{8F880EF2-DF79-4D9D-8F11-E91D48C79741}"/>
          </ac:cxnSpMkLst>
        </pc:cxnChg>
      </pc:sldChg>
      <pc:sldChg chg="addSp modSp mod">
        <pc:chgData name="Sarah Langmore" userId="c835d1ff-9c8f-40fb-b553-4e7934496e23" providerId="ADAL" clId="{CA947353-59FF-44EF-B46C-5F05B946D822}" dt="2021-10-01T00:24:38.167" v="1977" actId="113"/>
        <pc:sldMkLst>
          <pc:docMk/>
          <pc:sldMk cId="1146917702" sldId="263"/>
        </pc:sldMkLst>
        <pc:spChg chg="mod">
          <ac:chgData name="Sarah Langmore" userId="c835d1ff-9c8f-40fb-b553-4e7934496e23" providerId="ADAL" clId="{CA947353-59FF-44EF-B46C-5F05B946D822}" dt="2021-10-01T00:24:38.167" v="1977" actId="113"/>
          <ac:spMkLst>
            <pc:docMk/>
            <pc:sldMk cId="1146917702" sldId="263"/>
            <ac:spMk id="2" creationId="{00000000-0000-0000-0000-000000000000}"/>
          </ac:spMkLst>
        </pc:spChg>
        <pc:spChg chg="mod">
          <ac:chgData name="Sarah Langmore" userId="c835d1ff-9c8f-40fb-b553-4e7934496e23" providerId="ADAL" clId="{CA947353-59FF-44EF-B46C-5F05B946D822}" dt="2021-09-30T03:30:35.158" v="746" actId="20577"/>
          <ac:spMkLst>
            <pc:docMk/>
            <pc:sldMk cId="1146917702" sldId="263"/>
            <ac:spMk id="3" creationId="{00000000-0000-0000-0000-000000000000}"/>
          </ac:spMkLst>
        </pc:spChg>
        <pc:spChg chg="add mod">
          <ac:chgData name="Sarah Langmore" userId="c835d1ff-9c8f-40fb-b553-4e7934496e23" providerId="ADAL" clId="{CA947353-59FF-44EF-B46C-5F05B946D822}" dt="2021-09-30T03:30:29.024" v="730" actId="108"/>
          <ac:spMkLst>
            <pc:docMk/>
            <pc:sldMk cId="1146917702" sldId="263"/>
            <ac:spMk id="4" creationId="{841719F8-4E30-48CD-96BA-99FD43D9B404}"/>
          </ac:spMkLst>
        </pc:spChg>
      </pc:sldChg>
      <pc:sldChg chg="addSp delSp modSp mod">
        <pc:chgData name="Sarah Langmore" userId="c835d1ff-9c8f-40fb-b553-4e7934496e23" providerId="ADAL" clId="{CA947353-59FF-44EF-B46C-5F05B946D822}" dt="2021-10-01T00:24:27.650" v="1973" actId="113"/>
        <pc:sldMkLst>
          <pc:docMk/>
          <pc:sldMk cId="1504417047" sldId="264"/>
        </pc:sldMkLst>
        <pc:spChg chg="mod">
          <ac:chgData name="Sarah Langmore" userId="c835d1ff-9c8f-40fb-b553-4e7934496e23" providerId="ADAL" clId="{CA947353-59FF-44EF-B46C-5F05B946D822}" dt="2021-10-01T00:24:27.650" v="1973" actId="113"/>
          <ac:spMkLst>
            <pc:docMk/>
            <pc:sldMk cId="1504417047" sldId="264"/>
            <ac:spMk id="2" creationId="{00000000-0000-0000-0000-000000000000}"/>
          </ac:spMkLst>
        </pc:spChg>
        <pc:spChg chg="del mod">
          <ac:chgData name="Sarah Langmore" userId="c835d1ff-9c8f-40fb-b553-4e7934496e23" providerId="ADAL" clId="{CA947353-59FF-44EF-B46C-5F05B946D822}" dt="2021-09-30T08:09:13.669" v="1825" actId="26606"/>
          <ac:spMkLst>
            <pc:docMk/>
            <pc:sldMk cId="1504417047" sldId="264"/>
            <ac:spMk id="3" creationId="{00000000-0000-0000-0000-000000000000}"/>
          </ac:spMkLst>
        </pc:spChg>
        <pc:graphicFrameChg chg="add mod">
          <ac:chgData name="Sarah Langmore" userId="c835d1ff-9c8f-40fb-b553-4e7934496e23" providerId="ADAL" clId="{CA947353-59FF-44EF-B46C-5F05B946D822}" dt="2021-09-30T08:12:23.722" v="1847"/>
          <ac:graphicFrameMkLst>
            <pc:docMk/>
            <pc:sldMk cId="1504417047" sldId="264"/>
            <ac:graphicFrameMk id="5" creationId="{6CC89D70-8DDC-422A-9B68-21A73F52B151}"/>
          </ac:graphicFrameMkLst>
        </pc:graphicFrameChg>
      </pc:sldChg>
      <pc:sldChg chg="addSp delSp modSp mod">
        <pc:chgData name="Sarah Langmore" userId="c835d1ff-9c8f-40fb-b553-4e7934496e23" providerId="ADAL" clId="{CA947353-59FF-44EF-B46C-5F05B946D822}" dt="2021-10-01T00:24:19.082" v="1971" actId="113"/>
        <pc:sldMkLst>
          <pc:docMk/>
          <pc:sldMk cId="780897386" sldId="265"/>
        </pc:sldMkLst>
        <pc:spChg chg="mod">
          <ac:chgData name="Sarah Langmore" userId="c835d1ff-9c8f-40fb-b553-4e7934496e23" providerId="ADAL" clId="{CA947353-59FF-44EF-B46C-5F05B946D822}" dt="2021-10-01T00:24:19.082" v="1971" actId="113"/>
          <ac:spMkLst>
            <pc:docMk/>
            <pc:sldMk cId="780897386" sldId="265"/>
            <ac:spMk id="2" creationId="{00000000-0000-0000-0000-000000000000}"/>
          </ac:spMkLst>
        </pc:spChg>
        <pc:spChg chg="del mod">
          <ac:chgData name="Sarah Langmore" userId="c835d1ff-9c8f-40fb-b553-4e7934496e23" providerId="ADAL" clId="{CA947353-59FF-44EF-B46C-5F05B946D822}" dt="2021-09-30T04:03:03.118" v="1804" actId="26606"/>
          <ac:spMkLst>
            <pc:docMk/>
            <pc:sldMk cId="780897386" sldId="265"/>
            <ac:spMk id="3" creationId="{00000000-0000-0000-0000-000000000000}"/>
          </ac:spMkLst>
        </pc:spChg>
        <pc:graphicFrameChg chg="add mod">
          <ac:chgData name="Sarah Langmore" userId="c835d1ff-9c8f-40fb-b553-4e7934496e23" providerId="ADAL" clId="{CA947353-59FF-44EF-B46C-5F05B946D822}" dt="2021-09-30T04:05:06.718" v="1824"/>
          <ac:graphicFrameMkLst>
            <pc:docMk/>
            <pc:sldMk cId="780897386" sldId="265"/>
            <ac:graphicFrameMk id="5" creationId="{013736E3-C93E-4A2F-8CE9-FA8B3AEA2A6C}"/>
          </ac:graphicFrameMkLst>
        </pc:graphicFrameChg>
      </pc:sldChg>
      <pc:sldChg chg="addSp delSp modSp mod">
        <pc:chgData name="Sarah Langmore" userId="c835d1ff-9c8f-40fb-b553-4e7934496e23" providerId="ADAL" clId="{CA947353-59FF-44EF-B46C-5F05B946D822}" dt="2021-10-01T00:23:57.340" v="1966" actId="255"/>
        <pc:sldMkLst>
          <pc:docMk/>
          <pc:sldMk cId="2221311215" sldId="266"/>
        </pc:sldMkLst>
        <pc:spChg chg="mod">
          <ac:chgData name="Sarah Langmore" userId="c835d1ff-9c8f-40fb-b553-4e7934496e23" providerId="ADAL" clId="{CA947353-59FF-44EF-B46C-5F05B946D822}" dt="2021-10-01T00:23:57.340" v="1966" actId="255"/>
          <ac:spMkLst>
            <pc:docMk/>
            <pc:sldMk cId="2221311215" sldId="266"/>
            <ac:spMk id="2" creationId="{00000000-0000-0000-0000-000000000000}"/>
          </ac:spMkLst>
        </pc:spChg>
        <pc:spChg chg="del mod">
          <ac:chgData name="Sarah Langmore" userId="c835d1ff-9c8f-40fb-b553-4e7934496e23" providerId="ADAL" clId="{CA947353-59FF-44EF-B46C-5F05B946D822}" dt="2021-09-30T03:52:30.425" v="1737" actId="26606"/>
          <ac:spMkLst>
            <pc:docMk/>
            <pc:sldMk cId="2221311215" sldId="266"/>
            <ac:spMk id="3" creationId="{00000000-0000-0000-0000-000000000000}"/>
          </ac:spMkLst>
        </pc:spChg>
        <pc:graphicFrameChg chg="add">
          <ac:chgData name="Sarah Langmore" userId="c835d1ff-9c8f-40fb-b553-4e7934496e23" providerId="ADAL" clId="{CA947353-59FF-44EF-B46C-5F05B946D822}" dt="2021-09-30T03:52:30.425" v="1737" actId="26606"/>
          <ac:graphicFrameMkLst>
            <pc:docMk/>
            <pc:sldMk cId="2221311215" sldId="266"/>
            <ac:graphicFrameMk id="5" creationId="{5C5EB915-A848-4225-8439-1E495567BFE3}"/>
          </ac:graphicFrameMkLst>
        </pc:graphicFrameChg>
      </pc:sldChg>
      <pc:sldChg chg="addSp delSp modSp mod">
        <pc:chgData name="Sarah Langmore" userId="c835d1ff-9c8f-40fb-b553-4e7934496e23" providerId="ADAL" clId="{CA947353-59FF-44EF-B46C-5F05B946D822}" dt="2021-10-01T01:47:39.007" v="2091" actId="20577"/>
        <pc:sldMkLst>
          <pc:docMk/>
          <pc:sldMk cId="1754088510" sldId="267"/>
        </pc:sldMkLst>
        <pc:spChg chg="mod">
          <ac:chgData name="Sarah Langmore" userId="c835d1ff-9c8f-40fb-b553-4e7934496e23" providerId="ADAL" clId="{CA947353-59FF-44EF-B46C-5F05B946D822}" dt="2021-10-01T00:23:51.820" v="1965" actId="27636"/>
          <ac:spMkLst>
            <pc:docMk/>
            <pc:sldMk cId="1754088510" sldId="267"/>
            <ac:spMk id="2" creationId="{00000000-0000-0000-0000-000000000000}"/>
          </ac:spMkLst>
        </pc:spChg>
        <pc:spChg chg="del mod">
          <ac:chgData name="Sarah Langmore" userId="c835d1ff-9c8f-40fb-b553-4e7934496e23" providerId="ADAL" clId="{CA947353-59FF-44EF-B46C-5F05B946D822}" dt="2021-09-30T03:47:32.899" v="1670" actId="26606"/>
          <ac:spMkLst>
            <pc:docMk/>
            <pc:sldMk cId="1754088510" sldId="267"/>
            <ac:spMk id="3" creationId="{00000000-0000-0000-0000-000000000000}"/>
          </ac:spMkLst>
        </pc:spChg>
        <pc:spChg chg="add mod">
          <ac:chgData name="Sarah Langmore" userId="c835d1ff-9c8f-40fb-b553-4e7934496e23" providerId="ADAL" clId="{CA947353-59FF-44EF-B46C-5F05B946D822}" dt="2021-10-01T00:31:12.614" v="2035" actId="20577"/>
          <ac:spMkLst>
            <pc:docMk/>
            <pc:sldMk cId="1754088510" sldId="267"/>
            <ac:spMk id="4" creationId="{C6A33C64-F55A-405E-BAF0-39BF48DDE23E}"/>
          </ac:spMkLst>
        </pc:spChg>
        <pc:graphicFrameChg chg="add mod modGraphic">
          <ac:chgData name="Sarah Langmore" userId="c835d1ff-9c8f-40fb-b553-4e7934496e23" providerId="ADAL" clId="{CA947353-59FF-44EF-B46C-5F05B946D822}" dt="2021-10-01T01:47:39.007" v="2091" actId="20577"/>
          <ac:graphicFrameMkLst>
            <pc:docMk/>
            <pc:sldMk cId="1754088510" sldId="267"/>
            <ac:graphicFrameMk id="5" creationId="{E7D0FA61-4361-4CC5-8C3C-2EFF1D619DB0}"/>
          </ac:graphicFrameMkLst>
        </pc:graphicFrameChg>
      </pc:sldChg>
      <pc:sldChg chg="addSp delSp modSp new mod setBg">
        <pc:chgData name="Sarah Langmore" userId="c835d1ff-9c8f-40fb-b553-4e7934496e23" providerId="ADAL" clId="{CA947353-59FF-44EF-B46C-5F05B946D822}" dt="2021-10-01T01:35:57.824" v="2036" actId="14100"/>
        <pc:sldMkLst>
          <pc:docMk/>
          <pc:sldMk cId="3649750270" sldId="268"/>
        </pc:sldMkLst>
        <pc:spChg chg="mod">
          <ac:chgData name="Sarah Langmore" userId="c835d1ff-9c8f-40fb-b553-4e7934496e23" providerId="ADAL" clId="{CA947353-59FF-44EF-B46C-5F05B946D822}" dt="2021-10-01T00:24:09.969" v="1969" actId="113"/>
          <ac:spMkLst>
            <pc:docMk/>
            <pc:sldMk cId="3649750270" sldId="268"/>
            <ac:spMk id="2" creationId="{C8DBECDA-F239-4FAC-B353-47465B7E8E0A}"/>
          </ac:spMkLst>
        </pc:spChg>
        <pc:spChg chg="mod">
          <ac:chgData name="Sarah Langmore" userId="c835d1ff-9c8f-40fb-b553-4e7934496e23" providerId="ADAL" clId="{CA947353-59FF-44EF-B46C-5F05B946D822}" dt="2021-09-30T08:19:11.340" v="1935" actId="14100"/>
          <ac:spMkLst>
            <pc:docMk/>
            <pc:sldMk cId="3649750270" sldId="268"/>
            <ac:spMk id="3" creationId="{3DD145F5-D859-4DE8-9AB7-06E0BB5776EF}"/>
          </ac:spMkLst>
        </pc:spChg>
        <pc:spChg chg="add mod">
          <ac:chgData name="Sarah Langmore" userId="c835d1ff-9c8f-40fb-b553-4e7934496e23" providerId="ADAL" clId="{CA947353-59FF-44EF-B46C-5F05B946D822}" dt="2021-10-01T01:35:57.824" v="2036" actId="14100"/>
          <ac:spMkLst>
            <pc:docMk/>
            <pc:sldMk cId="3649750270" sldId="268"/>
            <ac:spMk id="4" creationId="{E448ECC2-7927-4041-9D98-687F19769349}"/>
          </ac:spMkLst>
        </pc:spChg>
        <pc:spChg chg="add mod">
          <ac:chgData name="Sarah Langmore" userId="c835d1ff-9c8f-40fb-b553-4e7934496e23" providerId="ADAL" clId="{CA947353-59FF-44EF-B46C-5F05B946D822}" dt="2021-09-30T08:19:14.070" v="1936" actId="14100"/>
          <ac:spMkLst>
            <pc:docMk/>
            <pc:sldMk cId="3649750270" sldId="268"/>
            <ac:spMk id="5" creationId="{8ED832C6-1074-404E-92B0-F1234DDA3D4E}"/>
          </ac:spMkLst>
        </pc:spChg>
        <pc:spChg chg="add mod">
          <ac:chgData name="Sarah Langmore" userId="c835d1ff-9c8f-40fb-b553-4e7934496e23" providerId="ADAL" clId="{CA947353-59FF-44EF-B46C-5F05B946D822}" dt="2021-09-30T08:19:19.804" v="1938" actId="14100"/>
          <ac:spMkLst>
            <pc:docMk/>
            <pc:sldMk cId="3649750270" sldId="268"/>
            <ac:spMk id="6" creationId="{CCF6C5D0-E72C-44F0-B1BA-1EB1D260FCB6}"/>
          </ac:spMkLst>
        </pc:spChg>
        <pc:spChg chg="add mod">
          <ac:chgData name="Sarah Langmore" userId="c835d1ff-9c8f-40fb-b553-4e7934496e23" providerId="ADAL" clId="{CA947353-59FF-44EF-B46C-5F05B946D822}" dt="2021-09-30T08:19:22.798" v="1939" actId="14100"/>
          <ac:spMkLst>
            <pc:docMk/>
            <pc:sldMk cId="3649750270" sldId="268"/>
            <ac:spMk id="7" creationId="{437A8288-A901-4297-B39B-78A53F3FF6F9}"/>
          </ac:spMkLst>
        </pc:spChg>
        <pc:spChg chg="add del">
          <ac:chgData name="Sarah Langmore" userId="c835d1ff-9c8f-40fb-b553-4e7934496e23" providerId="ADAL" clId="{CA947353-59FF-44EF-B46C-5F05B946D822}" dt="2021-09-30T03:54:07.820" v="1755" actId="26606"/>
          <ac:spMkLst>
            <pc:docMk/>
            <pc:sldMk cId="3649750270" sldId="268"/>
            <ac:spMk id="8" creationId="{44D65982-4F00-4330-8DAA-DE6A9E4D6D23}"/>
          </ac:spMkLst>
        </pc:spChg>
        <pc:spChg chg="add del">
          <ac:chgData name="Sarah Langmore" userId="c835d1ff-9c8f-40fb-b553-4e7934496e23" providerId="ADAL" clId="{CA947353-59FF-44EF-B46C-5F05B946D822}" dt="2021-09-30T03:54:07.820" v="1755" actId="26606"/>
          <ac:spMkLst>
            <pc:docMk/>
            <pc:sldMk cId="3649750270" sldId="268"/>
            <ac:spMk id="10" creationId="{009115B9-5BFD-478D-9C87-29ADB3AF1721}"/>
          </ac:spMkLst>
        </pc:spChg>
        <pc:grpChg chg="add del">
          <ac:chgData name="Sarah Langmore" userId="c835d1ff-9c8f-40fb-b553-4e7934496e23" providerId="ADAL" clId="{CA947353-59FF-44EF-B46C-5F05B946D822}" dt="2021-09-30T03:54:07.820" v="1755" actId="26606"/>
          <ac:grpSpMkLst>
            <pc:docMk/>
            <pc:sldMk cId="3649750270" sldId="268"/>
            <ac:grpSpMk id="12" creationId="{8D57F946-2E03-4DE1-91F8-25BEDC663563}"/>
          </ac:grpSpMkLst>
        </pc:grpChg>
        <pc:grpChg chg="add del">
          <ac:chgData name="Sarah Langmore" userId="c835d1ff-9c8f-40fb-b553-4e7934496e23" providerId="ADAL" clId="{CA947353-59FF-44EF-B46C-5F05B946D822}" dt="2021-09-30T03:54:07.820" v="1755" actId="26606"/>
          <ac:grpSpMkLst>
            <pc:docMk/>
            <pc:sldMk cId="3649750270" sldId="268"/>
            <ac:grpSpMk id="16" creationId="{43F5E015-E085-4624-B431-B42414448684}"/>
          </ac:grpSpMkLst>
        </pc:grpChg>
      </pc:sldChg>
      <pc:sldChg chg="addSp delSp modSp new mod">
        <pc:chgData name="Sarah Langmore" userId="c835d1ff-9c8f-40fb-b553-4e7934496e23" providerId="ADAL" clId="{CA947353-59FF-44EF-B46C-5F05B946D822}" dt="2021-10-07T08:46:10.721" v="2983" actId="948"/>
        <pc:sldMkLst>
          <pc:docMk/>
          <pc:sldMk cId="4166201751" sldId="269"/>
        </pc:sldMkLst>
        <pc:spChg chg="del">
          <ac:chgData name="Sarah Langmore" userId="c835d1ff-9c8f-40fb-b553-4e7934496e23" providerId="ADAL" clId="{CA947353-59FF-44EF-B46C-5F05B946D822}" dt="2021-10-07T08:28:45.083" v="2479"/>
          <ac:spMkLst>
            <pc:docMk/>
            <pc:sldMk cId="4166201751" sldId="269"/>
            <ac:spMk id="2" creationId="{68401C0F-6FAD-4929-BB51-DC9B379C4045}"/>
          </ac:spMkLst>
        </pc:spChg>
        <pc:spChg chg="mod">
          <ac:chgData name="Sarah Langmore" userId="c835d1ff-9c8f-40fb-b553-4e7934496e23" providerId="ADAL" clId="{CA947353-59FF-44EF-B46C-5F05B946D822}" dt="2021-10-07T08:46:10.721" v="2983" actId="948"/>
          <ac:spMkLst>
            <pc:docMk/>
            <pc:sldMk cId="4166201751" sldId="269"/>
            <ac:spMk id="3" creationId="{E17FEA3C-2F12-4018-B985-49EADA90F985}"/>
          </ac:spMkLst>
        </pc:spChg>
        <pc:spChg chg="add mod">
          <ac:chgData name="Sarah Langmore" userId="c835d1ff-9c8f-40fb-b553-4e7934496e23" providerId="ADAL" clId="{CA947353-59FF-44EF-B46C-5F05B946D822}" dt="2021-10-07T08:28:52.958" v="2487" actId="14100"/>
          <ac:spMkLst>
            <pc:docMk/>
            <pc:sldMk cId="4166201751" sldId="269"/>
            <ac:spMk id="4" creationId="{6FD74230-EAA3-437D-94F4-49769E524BED}"/>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file:///\\lhfs01.launchhousing.org.au\HG%20Network\L1%20Organisational%20Services\L2%20SDR\L3%20Sector%20Development\L4%20NW%20LASN%20CFWG\L5%20ACSS%202017\L6%20Results\ACSS%202017%20-%20Results%2020171116.docx.xlsx" TargetMode="External"/><Relationship Id="rId2" Type="http://schemas.microsoft.com/office/2011/relationships/chartStyle" Target="style1.xml"/><Relationship Id="rId3" Type="http://schemas.microsoft.com/office/2011/relationships/chartColorStyle" Target="colors1.xm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4" Type="http://schemas.microsoft.com/office/2011/relationships/chartColorStyle" Target="colors2.xml"/><Relationship Id="rId1" Type="http://schemas.openxmlformats.org/officeDocument/2006/relationships/themeOverride" Target="../theme/themeOverride1.xml"/><Relationship Id="rId2" Type="http://schemas.openxmlformats.org/officeDocument/2006/relationships/package" Target="../embeddings/Microsoft_Excel_Sheet1.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4" Type="http://schemas.microsoft.com/office/2011/relationships/chartColorStyle" Target="colors3.xml"/><Relationship Id="rId1" Type="http://schemas.openxmlformats.org/officeDocument/2006/relationships/themeOverride" Target="../theme/themeOverride2.xml"/><Relationship Id="rId2"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a:t>If I had a choice of where to live..</a:t>
            </a:r>
          </a:p>
        </c:rich>
      </c:tx>
      <c:layout/>
      <c:overlay val="0"/>
      <c:spPr>
        <a:noFill/>
        <a:ln>
          <a:noFill/>
        </a:ln>
        <a:effectLst/>
      </c:spPr>
    </c:title>
    <c:autoTitleDeleted val="0"/>
    <c:plotArea>
      <c:layout/>
      <c:barChart>
        <c:barDir val="col"/>
        <c:grouping val="clustered"/>
        <c:varyColors val="0"/>
        <c:ser>
          <c:idx val="0"/>
          <c:order val="0"/>
          <c:tx>
            <c:strRef>
              <c:f>Sheet2!$L$7</c:f>
              <c:strCache>
                <c:ptCount val="1"/>
                <c:pt idx="0">
                  <c:v>Living in my own contained space</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Sheet2!$K$8:$K$10</c:f>
              <c:strCache>
                <c:ptCount val="3"/>
                <c:pt idx="0">
                  <c:v>Both Genders</c:v>
                </c:pt>
                <c:pt idx="1">
                  <c:v>Male (% males)</c:v>
                </c:pt>
                <c:pt idx="2">
                  <c:v>Female (% females)</c:v>
                </c:pt>
              </c:strCache>
            </c:strRef>
          </c:cat>
          <c:val>
            <c:numRef>
              <c:f>Sheet2!$L$8:$L$10</c:f>
              <c:numCache>
                <c:formatCode>0%</c:formatCode>
                <c:ptCount val="3"/>
                <c:pt idx="0">
                  <c:v>0.848275862068966</c:v>
                </c:pt>
                <c:pt idx="1">
                  <c:v>0.780821917808219</c:v>
                </c:pt>
                <c:pt idx="2">
                  <c:v>0.888888888888889</c:v>
                </c:pt>
              </c:numCache>
            </c:numRef>
          </c:val>
          <c:extLst xmlns:c16r2="http://schemas.microsoft.com/office/drawing/2015/06/chart">
            <c:ext xmlns:c16="http://schemas.microsoft.com/office/drawing/2014/chart" uri="{C3380CC4-5D6E-409C-BE32-E72D297353CC}">
              <c16:uniqueId val="{00000000-AB97-4184-B48E-9D4F105589D1}"/>
            </c:ext>
          </c:extLst>
        </c:ser>
        <c:ser>
          <c:idx val="1"/>
          <c:order val="1"/>
          <c:tx>
            <c:strRef>
              <c:f>Sheet2!$M$7</c:f>
              <c:strCache>
                <c:ptCount val="1"/>
                <c:pt idx="0">
                  <c:v>Living with others with support on-site</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Sheet2!$K$8:$K$10</c:f>
              <c:strCache>
                <c:ptCount val="3"/>
                <c:pt idx="0">
                  <c:v>Both Genders</c:v>
                </c:pt>
                <c:pt idx="1">
                  <c:v>Male (% males)</c:v>
                </c:pt>
                <c:pt idx="2">
                  <c:v>Female (% females)</c:v>
                </c:pt>
              </c:strCache>
            </c:strRef>
          </c:cat>
          <c:val>
            <c:numRef>
              <c:f>Sheet2!$M$8:$M$10</c:f>
              <c:numCache>
                <c:formatCode>0%</c:formatCode>
                <c:ptCount val="3"/>
                <c:pt idx="0">
                  <c:v>0.151724137931034</c:v>
                </c:pt>
                <c:pt idx="1">
                  <c:v>0.219178082191781</c:v>
                </c:pt>
                <c:pt idx="2">
                  <c:v>0.111111111111111</c:v>
                </c:pt>
              </c:numCache>
            </c:numRef>
          </c:val>
          <c:extLst xmlns:c16r2="http://schemas.microsoft.com/office/drawing/2015/06/chart">
            <c:ext xmlns:c16="http://schemas.microsoft.com/office/drawing/2014/chart" uri="{C3380CC4-5D6E-409C-BE32-E72D297353CC}">
              <c16:uniqueId val="{00000001-AB97-4184-B48E-9D4F105589D1}"/>
            </c:ext>
          </c:extLst>
        </c:ser>
        <c:dLbls>
          <c:showLegendKey val="0"/>
          <c:showVal val="0"/>
          <c:showCatName val="0"/>
          <c:showSerName val="0"/>
          <c:showPercent val="0"/>
          <c:showBubbleSize val="0"/>
        </c:dLbls>
        <c:gapWidth val="219"/>
        <c:overlap val="-27"/>
        <c:axId val="2078639480"/>
        <c:axId val="2029612552"/>
      </c:barChart>
      <c:catAx>
        <c:axId val="2078639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9612552"/>
        <c:crosses val="autoZero"/>
        <c:auto val="1"/>
        <c:lblAlgn val="ctr"/>
        <c:lblOffset val="100"/>
        <c:noMultiLvlLbl val="0"/>
      </c:catAx>
      <c:valAx>
        <c:axId val="20296125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786394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0" i="0" u="none" strike="noStrike" kern="1200" cap="none" spc="50" normalizeH="0" baseline="0">
                <a:solidFill>
                  <a:schemeClr val="tx1">
                    <a:lumMod val="65000"/>
                    <a:lumOff val="35000"/>
                  </a:schemeClr>
                </a:solidFill>
                <a:latin typeface="Corbel" panose="020B0503020204020204" pitchFamily="34" charset="0"/>
                <a:ea typeface="+mj-ea"/>
                <a:cs typeface="+mj-cs"/>
              </a:defRPr>
            </a:pPr>
            <a:r>
              <a:rPr lang="en-AU" sz="1100" dirty="0"/>
              <a:t>NWLASNs 'Top 40' Accommodation Providers</a:t>
            </a:r>
          </a:p>
          <a:p>
            <a:pPr>
              <a:defRPr sz="1100" b="0" i="0" u="none" strike="noStrike" kern="1200" cap="none" spc="50" normalizeH="0" baseline="0">
                <a:solidFill>
                  <a:schemeClr val="tx1">
                    <a:lumMod val="65000"/>
                    <a:lumOff val="35000"/>
                  </a:schemeClr>
                </a:solidFill>
                <a:latin typeface="Corbel" panose="020B0503020204020204" pitchFamily="34" charset="0"/>
                <a:ea typeface="+mj-ea"/>
                <a:cs typeface="+mj-cs"/>
              </a:defRPr>
            </a:pPr>
            <a:r>
              <a:rPr lang="en-AU" sz="1100" dirty="0"/>
              <a:t>HEF Spend by Provider Rating</a:t>
            </a:r>
          </a:p>
        </c:rich>
      </c:tx>
      <c:layout>
        <c:manualLayout>
          <c:xMode val="edge"/>
          <c:yMode val="edge"/>
          <c:x val="0.0768751961033334"/>
          <c:y val="0.110522114299211"/>
        </c:manualLayout>
      </c:layout>
      <c:overlay val="0"/>
      <c:spPr>
        <a:noFill/>
        <a:ln>
          <a:noFill/>
        </a:ln>
        <a:effectLst/>
      </c:spPr>
    </c:title>
    <c:autoTitleDeleted val="0"/>
    <c:plotArea>
      <c:layout>
        <c:manualLayout>
          <c:layoutTarget val="inner"/>
          <c:xMode val="edge"/>
          <c:yMode val="edge"/>
          <c:x val="0.0982961048275037"/>
          <c:y val="0.219742185254276"/>
          <c:w val="0.855526782063514"/>
          <c:h val="0.456420415208943"/>
        </c:manualLayout>
      </c:layout>
      <c:barChart>
        <c:barDir val="col"/>
        <c:grouping val="clustered"/>
        <c:varyColors val="0"/>
        <c:ser>
          <c:idx val="0"/>
          <c:order val="0"/>
          <c:tx>
            <c:strRef>
              <c:f>'Graphs (top 40)'!$H$5</c:f>
              <c:strCache>
                <c:ptCount val="1"/>
                <c:pt idx="0">
                  <c:v>Total HEF spend</c:v>
                </c:pt>
              </c:strCache>
            </c:strRef>
          </c:tx>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Corbel" panose="020B0503020204020204" pitchFamily="34" charset="0"/>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'Graphs (top 40)'!$G$6:$G$8</c:f>
              <c:strCache>
                <c:ptCount val="3"/>
                <c:pt idx="0">
                  <c:v>1.0 - Does not meet expectations</c:v>
                </c:pt>
                <c:pt idx="1">
                  <c:v>2.0 - Barely meets expectations</c:v>
                </c:pt>
                <c:pt idx="2">
                  <c:v>3.0 - Meets expectations</c:v>
                </c:pt>
              </c:strCache>
            </c:strRef>
          </c:cat>
          <c:val>
            <c:numRef>
              <c:f>'Graphs (top 40)'!$H$6:$H$8</c:f>
              <c:numCache>
                <c:formatCode>"$"#,##0_);[Red]\("$"#,##0\)</c:formatCode>
                <c:ptCount val="3"/>
                <c:pt idx="0">
                  <c:v>909385.0</c:v>
                </c:pt>
                <c:pt idx="1">
                  <c:v>1.16855E6</c:v>
                </c:pt>
                <c:pt idx="2">
                  <c:v>157851.0</c:v>
                </c:pt>
              </c:numCache>
            </c:numRef>
          </c:val>
          <c:extLst xmlns:c16r2="http://schemas.microsoft.com/office/drawing/2015/06/chart">
            <c:ext xmlns:c16="http://schemas.microsoft.com/office/drawing/2014/chart" uri="{C3380CC4-5D6E-409C-BE32-E72D297353CC}">
              <c16:uniqueId val="{00000000-459B-483D-804B-F554AB6E2FC8}"/>
            </c:ext>
          </c:extLst>
        </c:ser>
        <c:ser>
          <c:idx val="1"/>
          <c:order val="1"/>
          <c:tx>
            <c:strRef>
              <c:f>'Graphs (top 40)'!$I$5</c:f>
              <c:strCache>
                <c:ptCount val="1"/>
                <c:pt idx="0">
                  <c:v>Number of providers</c:v>
                </c:pt>
              </c:strCache>
            </c:strRef>
          </c:tx>
          <c:spPr>
            <a:solidFill>
              <a:srgbClr val="C00000"/>
            </a:solidFill>
            <a:ln>
              <a:noFill/>
            </a:ln>
            <a:effectLst/>
          </c:spPr>
          <c:invertIfNegative val="0"/>
          <c:dLbls>
            <c:dLbl>
              <c:idx val="0"/>
              <c:spPr>
                <a:noFill/>
                <a:ln>
                  <a:noFill/>
                </a:ln>
                <a:effectLst/>
              </c:spPr>
              <c:txPr>
                <a:bodyPr rot="0" spcFirstLastPara="1" vertOverflow="ellipsis" vert="horz" wrap="square" anchor="ctr" anchorCtr="1"/>
                <a:lstStyle/>
                <a:p>
                  <a:pPr>
                    <a:defRPr sz="900" b="1" i="0" u="none" strike="noStrike" kern="1200" baseline="0">
                      <a:solidFill>
                        <a:srgbClr val="C00000"/>
                      </a:solidFill>
                      <a:latin typeface="Corbel" panose="020B0503020204020204" pitchFamily="34" charset="0"/>
                      <a:ea typeface="+mn-ea"/>
                      <a:cs typeface="+mn-cs"/>
                    </a:defRPr>
                  </a:pPr>
                  <a:endParaRPr lang="en-US"/>
                </a:p>
              </c:txPr>
              <c:dLblPos val="outEnd"/>
              <c:showLegendKey val="0"/>
              <c:showVal val="1"/>
              <c:showCatName val="0"/>
              <c:showSerName val="0"/>
              <c:showPercent val="0"/>
              <c:showBubbleSize val="0"/>
            </c:dLbl>
            <c:spPr>
              <a:noFill/>
              <a:ln>
                <a:noFill/>
              </a:ln>
              <a:effectLst/>
            </c:spPr>
            <c:txPr>
              <a:bodyPr rot="0" spcFirstLastPara="1" vertOverflow="ellipsis" vert="horz" wrap="square" anchor="ctr" anchorCtr="1"/>
              <a:lstStyle/>
              <a:p>
                <a:pPr>
                  <a:defRPr sz="900" b="0" i="0" u="none" strike="noStrike" kern="1200" baseline="0">
                    <a:solidFill>
                      <a:srgbClr val="C00000"/>
                    </a:solidFill>
                    <a:latin typeface="Corbel" panose="020B0503020204020204" pitchFamily="34" charset="0"/>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'Graphs (top 40)'!$G$6:$G$8</c:f>
              <c:strCache>
                <c:ptCount val="3"/>
                <c:pt idx="0">
                  <c:v>1.0 - Does not meet expectations</c:v>
                </c:pt>
                <c:pt idx="1">
                  <c:v>2.0 - Barely meets expectations</c:v>
                </c:pt>
                <c:pt idx="2">
                  <c:v>3.0 - Meets expectations</c:v>
                </c:pt>
              </c:strCache>
            </c:strRef>
          </c:cat>
          <c:val>
            <c:numRef>
              <c:f>'Graphs (top 40)'!$I$6:$I$8</c:f>
              <c:numCache>
                <c:formatCode>General</c:formatCode>
                <c:ptCount val="3"/>
                <c:pt idx="0">
                  <c:v>12.0</c:v>
                </c:pt>
                <c:pt idx="1">
                  <c:v>20.0</c:v>
                </c:pt>
                <c:pt idx="2">
                  <c:v>4.0</c:v>
                </c:pt>
              </c:numCache>
            </c:numRef>
          </c:val>
          <c:extLst xmlns:c16r2="http://schemas.microsoft.com/office/drawing/2015/06/chart">
            <c:ext xmlns:c16="http://schemas.microsoft.com/office/drawing/2014/chart" uri="{C3380CC4-5D6E-409C-BE32-E72D297353CC}">
              <c16:uniqueId val="{00000002-459B-483D-804B-F554AB6E2FC8}"/>
            </c:ext>
          </c:extLst>
        </c:ser>
        <c:dLbls>
          <c:dLblPos val="outEnd"/>
          <c:showLegendKey val="0"/>
          <c:showVal val="1"/>
          <c:showCatName val="0"/>
          <c:showSerName val="0"/>
          <c:showPercent val="0"/>
          <c:showBubbleSize val="0"/>
        </c:dLbls>
        <c:gapWidth val="80"/>
        <c:overlap val="25"/>
        <c:axId val="2077119448"/>
        <c:axId val="2077123160"/>
      </c:barChart>
      <c:catAx>
        <c:axId val="2077119448"/>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cap="none" spc="20" normalizeH="0" baseline="0">
                <a:solidFill>
                  <a:schemeClr val="tx1">
                    <a:lumMod val="65000"/>
                    <a:lumOff val="35000"/>
                  </a:schemeClr>
                </a:solidFill>
                <a:latin typeface="Corbel" panose="020B0503020204020204" pitchFamily="34" charset="0"/>
                <a:ea typeface="+mn-ea"/>
                <a:cs typeface="+mn-cs"/>
              </a:defRPr>
            </a:pPr>
            <a:endParaRPr lang="en-US"/>
          </a:p>
        </c:txPr>
        <c:crossAx val="2077123160"/>
        <c:crosses val="autoZero"/>
        <c:auto val="1"/>
        <c:lblAlgn val="ctr"/>
        <c:lblOffset val="100"/>
        <c:noMultiLvlLbl val="0"/>
      </c:catAx>
      <c:valAx>
        <c:axId val="2077123160"/>
        <c:scaling>
          <c:orientation val="minMax"/>
        </c:scaling>
        <c:delete val="1"/>
        <c:axPos val="l"/>
        <c:numFmt formatCode="&quot;$&quot;#,##0_);[Red]\(&quot;$&quot;#,##0\)" sourceLinked="1"/>
        <c:majorTickMark val="none"/>
        <c:minorTickMark val="none"/>
        <c:tickLblPos val="nextTo"/>
        <c:crossAx val="20771194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Corbel" panose="020B0503020204020204" pitchFamily="34" charset="0"/>
              <a:ea typeface="+mn-ea"/>
              <a:cs typeface="+mn-cs"/>
            </a:defRPr>
          </a:pPr>
          <a:endParaRPr lang="en-US"/>
        </a:p>
      </c:txPr>
    </c:legend>
    <c:plotVisOnly val="1"/>
    <c:dispBlanksAs val="gap"/>
    <c:showDLblsOverMax val="0"/>
  </c:chart>
  <c:spPr>
    <a:noFill/>
    <a:ln>
      <a:noFill/>
    </a:ln>
    <a:effectLst/>
  </c:spPr>
  <c:txPr>
    <a:bodyPr/>
    <a:lstStyle/>
    <a:p>
      <a:pPr>
        <a:defRPr baseline="0">
          <a:latin typeface="Corbel" panose="020B0503020204020204"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0" i="0" u="none" strike="noStrike" kern="1200" cap="none" spc="50" normalizeH="0" baseline="0">
                <a:solidFill>
                  <a:schemeClr val="tx1">
                    <a:lumMod val="65000"/>
                    <a:lumOff val="35000"/>
                  </a:schemeClr>
                </a:solidFill>
                <a:latin typeface="Corbel" panose="020B0503020204020204" pitchFamily="34" charset="0"/>
                <a:ea typeface="+mj-ea"/>
                <a:cs typeface="+mj-cs"/>
              </a:defRPr>
            </a:pPr>
            <a:r>
              <a:rPr lang="en-AU" sz="1100"/>
              <a:t>NWLASNs 'Top 40' Accommodation Providers</a:t>
            </a:r>
          </a:p>
          <a:p>
            <a:pPr>
              <a:defRPr sz="1100" b="0" i="0" u="none" strike="noStrike" kern="1200" cap="none" spc="50" normalizeH="0" baseline="0">
                <a:solidFill>
                  <a:schemeClr val="tx1">
                    <a:lumMod val="65000"/>
                    <a:lumOff val="35000"/>
                  </a:schemeClr>
                </a:solidFill>
                <a:latin typeface="Corbel" panose="020B0503020204020204" pitchFamily="34" charset="0"/>
                <a:ea typeface="+mj-ea"/>
                <a:cs typeface="+mj-cs"/>
              </a:defRPr>
            </a:pPr>
            <a:r>
              <a:rPr lang="en-AU" sz="1100"/>
              <a:t>Assists by Provider Rating</a:t>
            </a:r>
          </a:p>
        </c:rich>
      </c:tx>
      <c:layout>
        <c:manualLayout>
          <c:xMode val="edge"/>
          <c:yMode val="edge"/>
          <c:x val="0.218064632989888"/>
          <c:y val="0.044544589673428"/>
        </c:manualLayout>
      </c:layout>
      <c:overlay val="0"/>
      <c:spPr>
        <a:noFill/>
        <a:ln>
          <a:noFill/>
        </a:ln>
        <a:effectLst/>
      </c:spPr>
    </c:title>
    <c:autoTitleDeleted val="0"/>
    <c:plotArea>
      <c:layout>
        <c:manualLayout>
          <c:layoutTarget val="inner"/>
          <c:xMode val="edge"/>
          <c:yMode val="edge"/>
          <c:x val="0.0297699594046008"/>
          <c:y val="0.219023136246787"/>
          <c:w val="0.856562922868741"/>
          <c:h val="0.43950293780466"/>
        </c:manualLayout>
      </c:layout>
      <c:barChart>
        <c:barDir val="col"/>
        <c:grouping val="clustered"/>
        <c:varyColors val="0"/>
        <c:ser>
          <c:idx val="0"/>
          <c:order val="0"/>
          <c:tx>
            <c:strRef>
              <c:f>'Graphs (top 40)'!$H$27</c:f>
              <c:strCache>
                <c:ptCount val="1"/>
                <c:pt idx="0">
                  <c:v>Total assists</c:v>
                </c:pt>
              </c:strCache>
            </c:strRef>
          </c:tx>
          <c:spPr>
            <a:solidFill>
              <a:schemeClr val="accent1">
                <a:alpha val="7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Corbel" panose="020B0503020204020204" pitchFamily="34" charset="0"/>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'Graphs (top 40)'!$G$28:$G$30</c:f>
              <c:strCache>
                <c:ptCount val="3"/>
                <c:pt idx="0">
                  <c:v>1.0 - Does not meet expectations</c:v>
                </c:pt>
                <c:pt idx="1">
                  <c:v>2.0 - Barely meets expectations</c:v>
                </c:pt>
                <c:pt idx="2">
                  <c:v>3.0 - Meets expectations</c:v>
                </c:pt>
              </c:strCache>
            </c:strRef>
          </c:cat>
          <c:val>
            <c:numRef>
              <c:f>'Graphs (top 40)'!$H$28:$H$30</c:f>
              <c:numCache>
                <c:formatCode>General</c:formatCode>
                <c:ptCount val="3"/>
                <c:pt idx="0">
                  <c:v>4212.0</c:v>
                </c:pt>
                <c:pt idx="1">
                  <c:v>3360.0</c:v>
                </c:pt>
                <c:pt idx="2">
                  <c:v>266.0</c:v>
                </c:pt>
              </c:numCache>
            </c:numRef>
          </c:val>
          <c:extLst xmlns:c16r2="http://schemas.microsoft.com/office/drawing/2015/06/chart">
            <c:ext xmlns:c16="http://schemas.microsoft.com/office/drawing/2014/chart" uri="{C3380CC4-5D6E-409C-BE32-E72D297353CC}">
              <c16:uniqueId val="{00000000-1D00-4297-88FE-E2345652B491}"/>
            </c:ext>
          </c:extLst>
        </c:ser>
        <c:ser>
          <c:idx val="1"/>
          <c:order val="1"/>
          <c:tx>
            <c:strRef>
              <c:f>'Graphs (top 40)'!$I$27</c:f>
              <c:strCache>
                <c:ptCount val="1"/>
                <c:pt idx="0">
                  <c:v>Number of providers</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rgbClr val="C00000"/>
                    </a:solidFill>
                    <a:latin typeface="Corbel" panose="020B0503020204020204" pitchFamily="34" charset="0"/>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'Graphs (top 40)'!$G$28:$G$30</c:f>
              <c:strCache>
                <c:ptCount val="3"/>
                <c:pt idx="0">
                  <c:v>1.0 - Does not meet expectations</c:v>
                </c:pt>
                <c:pt idx="1">
                  <c:v>2.0 - Barely meets expectations</c:v>
                </c:pt>
                <c:pt idx="2">
                  <c:v>3.0 - Meets expectations</c:v>
                </c:pt>
              </c:strCache>
            </c:strRef>
          </c:cat>
          <c:val>
            <c:numRef>
              <c:f>'Graphs (top 40)'!$I$28:$I$30</c:f>
              <c:numCache>
                <c:formatCode>General</c:formatCode>
                <c:ptCount val="3"/>
                <c:pt idx="0">
                  <c:v>12.0</c:v>
                </c:pt>
                <c:pt idx="1">
                  <c:v>22.0</c:v>
                </c:pt>
                <c:pt idx="2">
                  <c:v>4.0</c:v>
                </c:pt>
              </c:numCache>
            </c:numRef>
          </c:val>
          <c:extLst xmlns:c16r2="http://schemas.microsoft.com/office/drawing/2015/06/chart">
            <c:ext xmlns:c16="http://schemas.microsoft.com/office/drawing/2014/chart" uri="{C3380CC4-5D6E-409C-BE32-E72D297353CC}">
              <c16:uniqueId val="{00000001-1D00-4297-88FE-E2345652B491}"/>
            </c:ext>
          </c:extLst>
        </c:ser>
        <c:dLbls>
          <c:dLblPos val="outEnd"/>
          <c:showLegendKey val="0"/>
          <c:showVal val="1"/>
          <c:showCatName val="0"/>
          <c:showSerName val="0"/>
          <c:showPercent val="0"/>
          <c:showBubbleSize val="0"/>
        </c:dLbls>
        <c:gapWidth val="80"/>
        <c:overlap val="25"/>
        <c:axId val="2079557960"/>
        <c:axId val="2079561592"/>
      </c:barChart>
      <c:catAx>
        <c:axId val="2079557960"/>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cap="none" spc="20" normalizeH="0" baseline="0">
                <a:solidFill>
                  <a:schemeClr val="tx1">
                    <a:lumMod val="65000"/>
                    <a:lumOff val="35000"/>
                  </a:schemeClr>
                </a:solidFill>
                <a:latin typeface="Corbel" panose="020B0503020204020204" pitchFamily="34" charset="0"/>
                <a:ea typeface="+mn-ea"/>
                <a:cs typeface="+mn-cs"/>
              </a:defRPr>
            </a:pPr>
            <a:endParaRPr lang="en-US"/>
          </a:p>
        </c:txPr>
        <c:crossAx val="2079561592"/>
        <c:crosses val="autoZero"/>
        <c:auto val="1"/>
        <c:lblAlgn val="ctr"/>
        <c:lblOffset val="100"/>
        <c:noMultiLvlLbl val="0"/>
      </c:catAx>
      <c:valAx>
        <c:axId val="2079561592"/>
        <c:scaling>
          <c:orientation val="minMax"/>
        </c:scaling>
        <c:delete val="1"/>
        <c:axPos val="l"/>
        <c:numFmt formatCode="General" sourceLinked="1"/>
        <c:majorTickMark val="none"/>
        <c:minorTickMark val="none"/>
        <c:tickLblPos val="nextTo"/>
        <c:crossAx val="20795579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Corbel" panose="020B0503020204020204" pitchFamily="34" charset="0"/>
              <a:ea typeface="+mn-ea"/>
              <a:cs typeface="+mn-cs"/>
            </a:defRPr>
          </a:pPr>
          <a:endParaRPr lang="en-US"/>
        </a:p>
      </c:txPr>
    </c:legend>
    <c:plotVisOnly val="1"/>
    <c:dispBlanksAs val="gap"/>
    <c:showDLblsOverMax val="0"/>
  </c:chart>
  <c:spPr>
    <a:noFill/>
    <a:ln>
      <a:noFill/>
    </a:ln>
    <a:effectLst/>
  </c:spPr>
  <c:txPr>
    <a:bodyPr/>
    <a:lstStyle/>
    <a:p>
      <a:pPr>
        <a:defRPr baseline="0">
          <a:latin typeface="Corbel" panose="020B0503020204020204" pitchFamily="34" charset="0"/>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1600"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1600"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3954CD-3A0B-486B-B7CB-6EFFD86D3B9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CD077B0-7CB6-4AFA-91D3-F1B10630D13F}">
      <dgm:prSet/>
      <dgm:spPr/>
      <dgm:t>
        <a:bodyPr/>
        <a:lstStyle/>
        <a:p>
          <a:r>
            <a:rPr lang="en-US" dirty="0"/>
            <a:t>The response to the pandemic showed us that changes to the current system have the potential to ameliorate some of the trauma experienced by people who are placed in emergency accommodation.  One of the most significant examples of this was the establishment of the Hotel Emergency Response, which involved the placement of support, health and security staff onsite in high use hotels. This was identified by consumers, support workers and hoteliers as a significant improvement to the safety and responsiveness of this accommodation.</a:t>
          </a:r>
        </a:p>
      </dgm:t>
    </dgm:pt>
    <dgm:pt modelId="{5562C560-AC46-44DB-A924-964FEE7A5AC9}" type="parTrans" cxnId="{AD871BED-8859-4685-8DAA-4E75F1BF11E0}">
      <dgm:prSet/>
      <dgm:spPr/>
      <dgm:t>
        <a:bodyPr/>
        <a:lstStyle/>
        <a:p>
          <a:endParaRPr lang="en-US"/>
        </a:p>
      </dgm:t>
    </dgm:pt>
    <dgm:pt modelId="{C364ACAF-559D-4BFC-BE30-7140210C68A9}" type="sibTrans" cxnId="{AD871BED-8859-4685-8DAA-4E75F1BF11E0}">
      <dgm:prSet/>
      <dgm:spPr/>
      <dgm:t>
        <a:bodyPr/>
        <a:lstStyle/>
        <a:p>
          <a:endParaRPr lang="en-US"/>
        </a:p>
      </dgm:t>
    </dgm:pt>
    <dgm:pt modelId="{A0B5C94A-3DEA-4E5C-A8C8-D53CE313B7E0}">
      <dgm:prSet/>
      <dgm:spPr/>
      <dgm:t>
        <a:bodyPr/>
        <a:lstStyle/>
        <a:p>
          <a:r>
            <a:rPr lang="en-US"/>
            <a:t>Increasingly families are provided with a more comprehensive response to facilitate successful housing outcomes beyond temporary accommodation.  Many single-person households repeatedly churning through the system without a meaningful resolution to their lack of housing. </a:t>
          </a:r>
        </a:p>
      </dgm:t>
    </dgm:pt>
    <dgm:pt modelId="{A5226EE1-571C-43EF-91E7-67BCD4517D1C}" type="parTrans" cxnId="{48243901-1A2B-48EC-A514-8252D2526FC8}">
      <dgm:prSet/>
      <dgm:spPr/>
      <dgm:t>
        <a:bodyPr/>
        <a:lstStyle/>
        <a:p>
          <a:endParaRPr lang="en-US"/>
        </a:p>
      </dgm:t>
    </dgm:pt>
    <dgm:pt modelId="{A6537953-B224-45CA-B12C-B5835FA04395}" type="sibTrans" cxnId="{48243901-1A2B-48EC-A514-8252D2526FC8}">
      <dgm:prSet/>
      <dgm:spPr/>
      <dgm:t>
        <a:bodyPr/>
        <a:lstStyle/>
        <a:p>
          <a:endParaRPr lang="en-US"/>
        </a:p>
      </dgm:t>
    </dgm:pt>
    <dgm:pt modelId="{417DBD5C-8A64-46FB-B61B-970786DF82CA}">
      <dgm:prSet/>
      <dgm:spPr/>
      <dgm:t>
        <a:bodyPr/>
        <a:lstStyle/>
        <a:p>
          <a:r>
            <a:rPr lang="en-AU"/>
            <a:t>In line with the Guidelines, services are often forced to prioritise HEF assistance to those deemed most likely to achieve a housing outcome. This disadvantages single-person households, who frequently cannot even enter the system on the basis that they are unlikely to be able to access a longer term support or housing outcome.</a:t>
          </a:r>
          <a:endParaRPr lang="en-US"/>
        </a:p>
      </dgm:t>
    </dgm:pt>
    <dgm:pt modelId="{D728E84C-759D-4D3F-9CF6-C72BA3BF34E0}" type="parTrans" cxnId="{BEE8A2EA-6809-4683-804F-E43DD9C2D6C5}">
      <dgm:prSet/>
      <dgm:spPr/>
      <dgm:t>
        <a:bodyPr/>
        <a:lstStyle/>
        <a:p>
          <a:endParaRPr lang="en-US"/>
        </a:p>
      </dgm:t>
    </dgm:pt>
    <dgm:pt modelId="{724ADF5C-55D6-4750-B3E6-CE26E8ABF572}" type="sibTrans" cxnId="{BEE8A2EA-6809-4683-804F-E43DD9C2D6C5}">
      <dgm:prSet/>
      <dgm:spPr/>
      <dgm:t>
        <a:bodyPr/>
        <a:lstStyle/>
        <a:p>
          <a:endParaRPr lang="en-US"/>
        </a:p>
      </dgm:t>
    </dgm:pt>
    <dgm:pt modelId="{128C0DE4-3939-4E2F-ADC6-C981847E2923}">
      <dgm:prSet/>
      <dgm:spPr/>
      <dgm:t>
        <a:bodyPr/>
        <a:lstStyle/>
        <a:p>
          <a:r>
            <a:rPr lang="en-US"/>
            <a:t>The Sector lacks detailed information on the private options it uses, with significant divergence of perceived quality and suitability across services. </a:t>
          </a:r>
        </a:p>
      </dgm:t>
    </dgm:pt>
    <dgm:pt modelId="{E4665779-42DC-48A8-BED1-2C631945C1BA}" type="parTrans" cxnId="{65E6F1D8-91F7-466D-BF4F-E2B45CA109EB}">
      <dgm:prSet/>
      <dgm:spPr/>
      <dgm:t>
        <a:bodyPr/>
        <a:lstStyle/>
        <a:p>
          <a:endParaRPr lang="en-US"/>
        </a:p>
      </dgm:t>
    </dgm:pt>
    <dgm:pt modelId="{C1403560-76D9-4142-8516-CA404B2B0EC6}" type="sibTrans" cxnId="{65E6F1D8-91F7-466D-BF4F-E2B45CA109EB}">
      <dgm:prSet/>
      <dgm:spPr/>
      <dgm:t>
        <a:bodyPr/>
        <a:lstStyle/>
        <a:p>
          <a:endParaRPr lang="en-US"/>
        </a:p>
      </dgm:t>
    </dgm:pt>
    <dgm:pt modelId="{EDCC689A-6DBC-4574-857D-9EB687B89DDA}">
      <dgm:prSet/>
      <dgm:spPr/>
      <dgm:t>
        <a:bodyPr/>
        <a:lstStyle/>
        <a:p>
          <a:r>
            <a:rPr lang="en-AU"/>
            <a:t>By the Sector’s own rating system, the vast majority of the accommodation purchased with HEF is considered ‘inappropriate and unsafe’ accommodation.</a:t>
          </a:r>
          <a:endParaRPr lang="en-US"/>
        </a:p>
      </dgm:t>
    </dgm:pt>
    <dgm:pt modelId="{29CCCAE7-0DF6-4EAA-A99B-80223355A15F}" type="parTrans" cxnId="{3EBA1252-8C47-45B6-8A9A-FA9BBCD84AD5}">
      <dgm:prSet/>
      <dgm:spPr/>
      <dgm:t>
        <a:bodyPr/>
        <a:lstStyle/>
        <a:p>
          <a:endParaRPr lang="en-US"/>
        </a:p>
      </dgm:t>
    </dgm:pt>
    <dgm:pt modelId="{CFEF07F3-FC7F-48D2-9E4C-D6D7480E45DB}" type="sibTrans" cxnId="{3EBA1252-8C47-45B6-8A9A-FA9BBCD84AD5}">
      <dgm:prSet/>
      <dgm:spPr/>
      <dgm:t>
        <a:bodyPr/>
        <a:lstStyle/>
        <a:p>
          <a:endParaRPr lang="en-US"/>
        </a:p>
      </dgm:t>
    </dgm:pt>
    <dgm:pt modelId="{1C0D1F9E-843F-4B51-AD35-8F07FFEE2714}" type="pres">
      <dgm:prSet presAssocID="{0E3954CD-3A0B-486B-B7CB-6EFFD86D3B9F}" presName="linear" presStyleCnt="0">
        <dgm:presLayoutVars>
          <dgm:animLvl val="lvl"/>
          <dgm:resizeHandles val="exact"/>
        </dgm:presLayoutVars>
      </dgm:prSet>
      <dgm:spPr/>
      <dgm:t>
        <a:bodyPr/>
        <a:lstStyle/>
        <a:p>
          <a:endParaRPr lang="en-US"/>
        </a:p>
      </dgm:t>
    </dgm:pt>
    <dgm:pt modelId="{E1402D83-FA2E-4A13-9F91-FAA184767E4D}" type="pres">
      <dgm:prSet presAssocID="{CCD077B0-7CB6-4AFA-91D3-F1B10630D13F}" presName="parentText" presStyleLbl="node1" presStyleIdx="0" presStyleCnt="5" custScaleY="153664">
        <dgm:presLayoutVars>
          <dgm:chMax val="0"/>
          <dgm:bulletEnabled val="1"/>
        </dgm:presLayoutVars>
      </dgm:prSet>
      <dgm:spPr/>
      <dgm:t>
        <a:bodyPr/>
        <a:lstStyle/>
        <a:p>
          <a:endParaRPr lang="en-US"/>
        </a:p>
      </dgm:t>
    </dgm:pt>
    <dgm:pt modelId="{784C14C5-1B9E-46E7-8105-260D321F075F}" type="pres">
      <dgm:prSet presAssocID="{C364ACAF-559D-4BFC-BE30-7140210C68A9}" presName="spacer" presStyleCnt="0"/>
      <dgm:spPr/>
    </dgm:pt>
    <dgm:pt modelId="{41D1EE40-F3D0-4D65-AD01-ADDA765613A3}" type="pres">
      <dgm:prSet presAssocID="{A0B5C94A-3DEA-4E5C-A8C8-D53CE313B7E0}" presName="parentText" presStyleLbl="node1" presStyleIdx="1" presStyleCnt="5" custScaleY="129638">
        <dgm:presLayoutVars>
          <dgm:chMax val="0"/>
          <dgm:bulletEnabled val="1"/>
        </dgm:presLayoutVars>
      </dgm:prSet>
      <dgm:spPr/>
      <dgm:t>
        <a:bodyPr/>
        <a:lstStyle/>
        <a:p>
          <a:endParaRPr lang="en-US"/>
        </a:p>
      </dgm:t>
    </dgm:pt>
    <dgm:pt modelId="{E4D0E9DB-CFA0-4845-9DB2-0A349C95CD47}" type="pres">
      <dgm:prSet presAssocID="{A6537953-B224-45CA-B12C-B5835FA04395}" presName="spacer" presStyleCnt="0"/>
      <dgm:spPr/>
    </dgm:pt>
    <dgm:pt modelId="{26A09EB9-B084-4171-BA01-C8A53DF6D592}" type="pres">
      <dgm:prSet presAssocID="{417DBD5C-8A64-46FB-B61B-970786DF82CA}" presName="parentText" presStyleLbl="node1" presStyleIdx="2" presStyleCnt="5">
        <dgm:presLayoutVars>
          <dgm:chMax val="0"/>
          <dgm:bulletEnabled val="1"/>
        </dgm:presLayoutVars>
      </dgm:prSet>
      <dgm:spPr/>
      <dgm:t>
        <a:bodyPr/>
        <a:lstStyle/>
        <a:p>
          <a:endParaRPr lang="en-US"/>
        </a:p>
      </dgm:t>
    </dgm:pt>
    <dgm:pt modelId="{752224B7-AA1A-4A1B-9126-E0B8C2BB06C9}" type="pres">
      <dgm:prSet presAssocID="{724ADF5C-55D6-4750-B3E6-CE26E8ABF572}" presName="spacer" presStyleCnt="0"/>
      <dgm:spPr/>
    </dgm:pt>
    <dgm:pt modelId="{99542F97-F313-4849-B8CC-4BADE1A0357A}" type="pres">
      <dgm:prSet presAssocID="{128C0DE4-3939-4E2F-ADC6-C981847E2923}" presName="parentText" presStyleLbl="node1" presStyleIdx="3" presStyleCnt="5" custScaleY="52444">
        <dgm:presLayoutVars>
          <dgm:chMax val="0"/>
          <dgm:bulletEnabled val="1"/>
        </dgm:presLayoutVars>
      </dgm:prSet>
      <dgm:spPr/>
      <dgm:t>
        <a:bodyPr/>
        <a:lstStyle/>
        <a:p>
          <a:endParaRPr lang="en-US"/>
        </a:p>
      </dgm:t>
    </dgm:pt>
    <dgm:pt modelId="{186E77B1-27E0-48DA-BB38-998B2EE0F1DB}" type="pres">
      <dgm:prSet presAssocID="{C1403560-76D9-4142-8516-CA404B2B0EC6}" presName="spacer" presStyleCnt="0"/>
      <dgm:spPr/>
    </dgm:pt>
    <dgm:pt modelId="{7D3D9EF8-A994-412A-976A-ACE98F06D336}" type="pres">
      <dgm:prSet presAssocID="{EDCC689A-6DBC-4574-857D-9EB687B89DDA}" presName="parentText" presStyleLbl="node1" presStyleIdx="4" presStyleCnt="5" custScaleY="63225">
        <dgm:presLayoutVars>
          <dgm:chMax val="0"/>
          <dgm:bulletEnabled val="1"/>
        </dgm:presLayoutVars>
      </dgm:prSet>
      <dgm:spPr/>
      <dgm:t>
        <a:bodyPr/>
        <a:lstStyle/>
        <a:p>
          <a:endParaRPr lang="en-US"/>
        </a:p>
      </dgm:t>
    </dgm:pt>
  </dgm:ptLst>
  <dgm:cxnLst>
    <dgm:cxn modelId="{6C4DE090-4466-40F3-A69B-2C1CEB0B63F5}" type="presOf" srcId="{A0B5C94A-3DEA-4E5C-A8C8-D53CE313B7E0}" destId="{41D1EE40-F3D0-4D65-AD01-ADDA765613A3}" srcOrd="0" destOrd="0" presId="urn:microsoft.com/office/officeart/2005/8/layout/vList2"/>
    <dgm:cxn modelId="{3D617C33-2FD9-448C-8A88-5E6DBEDED637}" type="presOf" srcId="{417DBD5C-8A64-46FB-B61B-970786DF82CA}" destId="{26A09EB9-B084-4171-BA01-C8A53DF6D592}" srcOrd="0" destOrd="0" presId="urn:microsoft.com/office/officeart/2005/8/layout/vList2"/>
    <dgm:cxn modelId="{BEE8A2EA-6809-4683-804F-E43DD9C2D6C5}" srcId="{0E3954CD-3A0B-486B-B7CB-6EFFD86D3B9F}" destId="{417DBD5C-8A64-46FB-B61B-970786DF82CA}" srcOrd="2" destOrd="0" parTransId="{D728E84C-759D-4D3F-9CF6-C72BA3BF34E0}" sibTransId="{724ADF5C-55D6-4750-B3E6-CE26E8ABF572}"/>
    <dgm:cxn modelId="{2C434B9B-A1AE-4ACA-BBC6-0ADED24FC00C}" type="presOf" srcId="{0E3954CD-3A0B-486B-B7CB-6EFFD86D3B9F}" destId="{1C0D1F9E-843F-4B51-AD35-8F07FFEE2714}" srcOrd="0" destOrd="0" presId="urn:microsoft.com/office/officeart/2005/8/layout/vList2"/>
    <dgm:cxn modelId="{48243901-1A2B-48EC-A514-8252D2526FC8}" srcId="{0E3954CD-3A0B-486B-B7CB-6EFFD86D3B9F}" destId="{A0B5C94A-3DEA-4E5C-A8C8-D53CE313B7E0}" srcOrd="1" destOrd="0" parTransId="{A5226EE1-571C-43EF-91E7-67BCD4517D1C}" sibTransId="{A6537953-B224-45CA-B12C-B5835FA04395}"/>
    <dgm:cxn modelId="{629970C3-40E3-4333-9DF3-DD6EC798D1EA}" type="presOf" srcId="{CCD077B0-7CB6-4AFA-91D3-F1B10630D13F}" destId="{E1402D83-FA2E-4A13-9F91-FAA184767E4D}" srcOrd="0" destOrd="0" presId="urn:microsoft.com/office/officeart/2005/8/layout/vList2"/>
    <dgm:cxn modelId="{20562353-CE91-43F3-9447-2D9D59087088}" type="presOf" srcId="{128C0DE4-3939-4E2F-ADC6-C981847E2923}" destId="{99542F97-F313-4849-B8CC-4BADE1A0357A}" srcOrd="0" destOrd="0" presId="urn:microsoft.com/office/officeart/2005/8/layout/vList2"/>
    <dgm:cxn modelId="{65E6F1D8-91F7-466D-BF4F-E2B45CA109EB}" srcId="{0E3954CD-3A0B-486B-B7CB-6EFFD86D3B9F}" destId="{128C0DE4-3939-4E2F-ADC6-C981847E2923}" srcOrd="3" destOrd="0" parTransId="{E4665779-42DC-48A8-BED1-2C631945C1BA}" sibTransId="{C1403560-76D9-4142-8516-CA404B2B0EC6}"/>
    <dgm:cxn modelId="{AD871BED-8859-4685-8DAA-4E75F1BF11E0}" srcId="{0E3954CD-3A0B-486B-B7CB-6EFFD86D3B9F}" destId="{CCD077B0-7CB6-4AFA-91D3-F1B10630D13F}" srcOrd="0" destOrd="0" parTransId="{5562C560-AC46-44DB-A924-964FEE7A5AC9}" sibTransId="{C364ACAF-559D-4BFC-BE30-7140210C68A9}"/>
    <dgm:cxn modelId="{836CF20F-C0EC-471F-83B0-5B8877DAB71D}" type="presOf" srcId="{EDCC689A-6DBC-4574-857D-9EB687B89DDA}" destId="{7D3D9EF8-A994-412A-976A-ACE98F06D336}" srcOrd="0" destOrd="0" presId="urn:microsoft.com/office/officeart/2005/8/layout/vList2"/>
    <dgm:cxn modelId="{3EBA1252-8C47-45B6-8A9A-FA9BBCD84AD5}" srcId="{0E3954CD-3A0B-486B-B7CB-6EFFD86D3B9F}" destId="{EDCC689A-6DBC-4574-857D-9EB687B89DDA}" srcOrd="4" destOrd="0" parTransId="{29CCCAE7-0DF6-4EAA-A99B-80223355A15F}" sibTransId="{CFEF07F3-FC7F-48D2-9E4C-D6D7480E45DB}"/>
    <dgm:cxn modelId="{64FF26FC-6587-4DD9-8B3C-2A9317038A5E}" type="presParOf" srcId="{1C0D1F9E-843F-4B51-AD35-8F07FFEE2714}" destId="{E1402D83-FA2E-4A13-9F91-FAA184767E4D}" srcOrd="0" destOrd="0" presId="urn:microsoft.com/office/officeart/2005/8/layout/vList2"/>
    <dgm:cxn modelId="{EDC34410-2BFF-4472-AF8F-E97EF64ED57E}" type="presParOf" srcId="{1C0D1F9E-843F-4B51-AD35-8F07FFEE2714}" destId="{784C14C5-1B9E-46E7-8105-260D321F075F}" srcOrd="1" destOrd="0" presId="urn:microsoft.com/office/officeart/2005/8/layout/vList2"/>
    <dgm:cxn modelId="{C24028D3-FA55-44FD-A710-DAEB786DA5DD}" type="presParOf" srcId="{1C0D1F9E-843F-4B51-AD35-8F07FFEE2714}" destId="{41D1EE40-F3D0-4D65-AD01-ADDA765613A3}" srcOrd="2" destOrd="0" presId="urn:microsoft.com/office/officeart/2005/8/layout/vList2"/>
    <dgm:cxn modelId="{4EBC9CC0-9D3D-4EF7-8DCD-4FCD192FBCFB}" type="presParOf" srcId="{1C0D1F9E-843F-4B51-AD35-8F07FFEE2714}" destId="{E4D0E9DB-CFA0-4845-9DB2-0A349C95CD47}" srcOrd="3" destOrd="0" presId="urn:microsoft.com/office/officeart/2005/8/layout/vList2"/>
    <dgm:cxn modelId="{2C814CF0-8E44-4AAA-8058-59DC15013BF5}" type="presParOf" srcId="{1C0D1F9E-843F-4B51-AD35-8F07FFEE2714}" destId="{26A09EB9-B084-4171-BA01-C8A53DF6D592}" srcOrd="4" destOrd="0" presId="urn:microsoft.com/office/officeart/2005/8/layout/vList2"/>
    <dgm:cxn modelId="{A15C85BA-42EE-491F-B718-D3E0EC8DEB7F}" type="presParOf" srcId="{1C0D1F9E-843F-4B51-AD35-8F07FFEE2714}" destId="{752224B7-AA1A-4A1B-9126-E0B8C2BB06C9}" srcOrd="5" destOrd="0" presId="urn:microsoft.com/office/officeart/2005/8/layout/vList2"/>
    <dgm:cxn modelId="{7C56CB2C-718B-4E90-90EA-60438339C030}" type="presParOf" srcId="{1C0D1F9E-843F-4B51-AD35-8F07FFEE2714}" destId="{99542F97-F313-4849-B8CC-4BADE1A0357A}" srcOrd="6" destOrd="0" presId="urn:microsoft.com/office/officeart/2005/8/layout/vList2"/>
    <dgm:cxn modelId="{277940ED-5A2E-4C20-9E85-E2FE5C616A20}" type="presParOf" srcId="{1C0D1F9E-843F-4B51-AD35-8F07FFEE2714}" destId="{186E77B1-27E0-48DA-BB38-998B2EE0F1DB}" srcOrd="7" destOrd="0" presId="urn:microsoft.com/office/officeart/2005/8/layout/vList2"/>
    <dgm:cxn modelId="{70E0D3D4-1384-4C8D-B802-38809EB0BCF6}" type="presParOf" srcId="{1C0D1F9E-843F-4B51-AD35-8F07FFEE2714}" destId="{7D3D9EF8-A994-412A-976A-ACE98F06D336}"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097512-9EC9-4F10-8617-6D05B1D5BB3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001A7E1-14E5-4B30-8447-180CB53BF7DA}">
      <dgm:prSet/>
      <dgm:spPr/>
      <dgm:t>
        <a:bodyPr/>
        <a:lstStyle/>
        <a:p>
          <a:r>
            <a:rPr lang="en-AU" dirty="0"/>
            <a:t>The possibility of rapidly repurposing existing properties for use as crisis supported accommodation has been demonstrated in the establishment of the COVID Isolation Recovery Facility (CIRF) facilities during the pandemic - with the support of government, there are likely to be further opportunities to utilise existing residential or commercial properties in the aftermath of the pandemic.</a:t>
          </a:r>
          <a:br>
            <a:rPr lang="en-AU" dirty="0"/>
          </a:br>
          <a:endParaRPr lang="en-US" dirty="0"/>
        </a:p>
      </dgm:t>
    </dgm:pt>
    <dgm:pt modelId="{14D93BD1-9DFD-4428-9635-DB046D4A6901}" type="parTrans" cxnId="{CD13487C-AC28-417F-A709-52C9AEADCB8E}">
      <dgm:prSet/>
      <dgm:spPr/>
      <dgm:t>
        <a:bodyPr/>
        <a:lstStyle/>
        <a:p>
          <a:endParaRPr lang="en-US"/>
        </a:p>
      </dgm:t>
    </dgm:pt>
    <dgm:pt modelId="{D9BC5B8E-2E41-4F97-B073-26C08505B74F}" type="sibTrans" cxnId="{CD13487C-AC28-417F-A709-52C9AEADCB8E}">
      <dgm:prSet/>
      <dgm:spPr/>
      <dgm:t>
        <a:bodyPr/>
        <a:lstStyle/>
        <a:p>
          <a:endParaRPr lang="en-US"/>
        </a:p>
      </dgm:t>
    </dgm:pt>
    <dgm:pt modelId="{8928B62F-3965-4BD7-9E8E-AC6D5F4C0E8F}">
      <dgm:prSet/>
      <dgm:spPr/>
      <dgm:t>
        <a:bodyPr/>
        <a:lstStyle/>
        <a:p>
          <a:r>
            <a:rPr lang="en-US" dirty="0"/>
            <a:t>The response to the pandemic showed us that changes to the current system have the potential to ameliorate some of the trauma experienced by people who are placed in emergency accommodation.  One of the most significant examples of this was the establishment of the Hotel Emergency Response, which involved the placement of support, health and security staff onsite in high use hotels. This was identified by consumers, support workers and hoteliers as a significant improvement to the safety and responsiveness of this accommodation.</a:t>
          </a:r>
          <a:r>
            <a:rPr lang="en-AU" dirty="0"/>
            <a:t/>
          </a:r>
          <a:br>
            <a:rPr lang="en-AU" dirty="0"/>
          </a:br>
          <a:endParaRPr lang="en-US" dirty="0"/>
        </a:p>
      </dgm:t>
    </dgm:pt>
    <dgm:pt modelId="{8B2C7234-EA34-47AA-9895-0CA055F0CF57}" type="parTrans" cxnId="{35869479-72EB-4189-A63C-8771ED93149B}">
      <dgm:prSet/>
      <dgm:spPr/>
      <dgm:t>
        <a:bodyPr/>
        <a:lstStyle/>
        <a:p>
          <a:endParaRPr lang="en-US"/>
        </a:p>
      </dgm:t>
    </dgm:pt>
    <dgm:pt modelId="{0FD38CDE-5664-451A-9F42-ABE37F7C7D26}" type="sibTrans" cxnId="{35869479-72EB-4189-A63C-8771ED93149B}">
      <dgm:prSet/>
      <dgm:spPr/>
      <dgm:t>
        <a:bodyPr/>
        <a:lstStyle/>
        <a:p>
          <a:endParaRPr lang="en-US"/>
        </a:p>
      </dgm:t>
    </dgm:pt>
    <dgm:pt modelId="{5E051801-1A08-41D9-8D2A-C39AA3C4E432}">
      <dgm:prSet/>
      <dgm:spPr/>
      <dgm:t>
        <a:bodyPr/>
        <a:lstStyle/>
        <a:p>
          <a:r>
            <a:rPr lang="en-US" dirty="0"/>
            <a:t>Even with this significant investment and the investment of the historic Housing Big Build, the provision of emergency accommodation will always be required as part of the ongoing system response.   Overall, the Crisis Accommodation Options Project has reinforced the final conclusions of the </a:t>
          </a:r>
          <a:r>
            <a:rPr lang="en-US" i="1" dirty="0"/>
            <a:t>Crisis in Crisis</a:t>
          </a:r>
          <a:r>
            <a:rPr lang="en-US" dirty="0"/>
            <a:t> report:</a:t>
          </a:r>
          <a:br>
            <a:rPr lang="en-US" dirty="0"/>
          </a:br>
          <a:r>
            <a:rPr lang="en-US" dirty="0"/>
            <a:t>* it is unrealistic to expect a private, for profit Sector to appropriately respond to the needs of those in crisis and that the Sector’s reliance on low end accommodation, which is rated as ‘inappropriate and unsafe’, is exacerbating the trauma experienced by consumers; and that</a:t>
          </a:r>
        </a:p>
        <a:p>
          <a:r>
            <a:rPr lang="en-US" dirty="0"/>
            <a:t>* provision of emergency accommodation, particularly in the absence of sufficient support capacity, contributes to ‘churn’ amongst those experiencing homelessness and is not contributing the achievement of appropriate long-term housing outcomes.</a:t>
          </a:r>
        </a:p>
      </dgm:t>
    </dgm:pt>
    <dgm:pt modelId="{96E55766-4C3B-4E66-B2C1-A1761AE187EF}" type="parTrans" cxnId="{A3B382C3-ACE2-431D-999E-1CAA9C265C72}">
      <dgm:prSet/>
      <dgm:spPr/>
      <dgm:t>
        <a:bodyPr/>
        <a:lstStyle/>
        <a:p>
          <a:endParaRPr lang="en-US"/>
        </a:p>
      </dgm:t>
    </dgm:pt>
    <dgm:pt modelId="{656EF74D-C4C7-4BC4-8B59-F53355CACE45}" type="sibTrans" cxnId="{A3B382C3-ACE2-431D-999E-1CAA9C265C72}">
      <dgm:prSet/>
      <dgm:spPr/>
      <dgm:t>
        <a:bodyPr/>
        <a:lstStyle/>
        <a:p>
          <a:endParaRPr lang="en-US"/>
        </a:p>
      </dgm:t>
    </dgm:pt>
    <dgm:pt modelId="{FE11140D-9FB4-4028-A5EB-FA36B4321975}">
      <dgm:prSet/>
      <dgm:spPr/>
      <dgm:t>
        <a:bodyPr/>
        <a:lstStyle/>
        <a:p>
          <a:endParaRPr lang="en-US" dirty="0"/>
        </a:p>
      </dgm:t>
    </dgm:pt>
    <dgm:pt modelId="{B6D15135-3C93-4662-A830-947D1837C79E}" type="parTrans" cxnId="{4AAA61D4-3BE3-43D3-A9DA-2A767B5642F5}">
      <dgm:prSet/>
      <dgm:spPr/>
      <dgm:t>
        <a:bodyPr/>
        <a:lstStyle/>
        <a:p>
          <a:endParaRPr lang="en-US"/>
        </a:p>
      </dgm:t>
    </dgm:pt>
    <dgm:pt modelId="{8DBFC03E-6ADD-4AE0-B04B-4748029398E4}" type="sibTrans" cxnId="{4AAA61D4-3BE3-43D3-A9DA-2A767B5642F5}">
      <dgm:prSet/>
      <dgm:spPr/>
      <dgm:t>
        <a:bodyPr/>
        <a:lstStyle/>
        <a:p>
          <a:endParaRPr lang="en-US"/>
        </a:p>
      </dgm:t>
    </dgm:pt>
    <dgm:pt modelId="{C84F4027-6247-4774-924C-0C79A0497799}" type="pres">
      <dgm:prSet presAssocID="{C0097512-9EC9-4F10-8617-6D05B1D5BB3F}" presName="linear" presStyleCnt="0">
        <dgm:presLayoutVars>
          <dgm:animLvl val="lvl"/>
          <dgm:resizeHandles val="exact"/>
        </dgm:presLayoutVars>
      </dgm:prSet>
      <dgm:spPr/>
      <dgm:t>
        <a:bodyPr/>
        <a:lstStyle/>
        <a:p>
          <a:endParaRPr lang="en-US"/>
        </a:p>
      </dgm:t>
    </dgm:pt>
    <dgm:pt modelId="{5703852E-CE91-4FA9-9D75-0E21C5A96F43}" type="pres">
      <dgm:prSet presAssocID="{0001A7E1-14E5-4B30-8447-180CB53BF7DA}" presName="parentText" presStyleLbl="node1" presStyleIdx="0" presStyleCnt="3" custScaleY="58808">
        <dgm:presLayoutVars>
          <dgm:chMax val="0"/>
          <dgm:bulletEnabled val="1"/>
        </dgm:presLayoutVars>
      </dgm:prSet>
      <dgm:spPr/>
      <dgm:t>
        <a:bodyPr/>
        <a:lstStyle/>
        <a:p>
          <a:endParaRPr lang="en-US"/>
        </a:p>
      </dgm:t>
    </dgm:pt>
    <dgm:pt modelId="{01E9BF9D-334D-46F6-8F2D-43738A1A60AF}" type="pres">
      <dgm:prSet presAssocID="{D9BC5B8E-2E41-4F97-B073-26C08505B74F}" presName="spacer" presStyleCnt="0"/>
      <dgm:spPr/>
    </dgm:pt>
    <dgm:pt modelId="{4C183893-2941-4160-A2D5-30A922B774AE}" type="pres">
      <dgm:prSet presAssocID="{8928B62F-3965-4BD7-9E8E-AC6D5F4C0E8F}" presName="parentText" presStyleLbl="node1" presStyleIdx="1" presStyleCnt="3" custScaleY="72767">
        <dgm:presLayoutVars>
          <dgm:chMax val="0"/>
          <dgm:bulletEnabled val="1"/>
        </dgm:presLayoutVars>
      </dgm:prSet>
      <dgm:spPr/>
      <dgm:t>
        <a:bodyPr/>
        <a:lstStyle/>
        <a:p>
          <a:endParaRPr lang="en-US"/>
        </a:p>
      </dgm:t>
    </dgm:pt>
    <dgm:pt modelId="{3E64E6E2-B04B-48CE-A543-627F465FA19A}" type="pres">
      <dgm:prSet presAssocID="{0FD38CDE-5664-451A-9F42-ABE37F7C7D26}" presName="spacer" presStyleCnt="0"/>
      <dgm:spPr/>
    </dgm:pt>
    <dgm:pt modelId="{778ED494-F8D3-41B6-B5BD-573BA14052BF}" type="pres">
      <dgm:prSet presAssocID="{5E051801-1A08-41D9-8D2A-C39AA3C4E432}" presName="parentText" presStyleLbl="node1" presStyleIdx="2" presStyleCnt="3" custScaleY="134420">
        <dgm:presLayoutVars>
          <dgm:chMax val="0"/>
          <dgm:bulletEnabled val="1"/>
        </dgm:presLayoutVars>
      </dgm:prSet>
      <dgm:spPr/>
      <dgm:t>
        <a:bodyPr/>
        <a:lstStyle/>
        <a:p>
          <a:endParaRPr lang="en-US"/>
        </a:p>
      </dgm:t>
    </dgm:pt>
    <dgm:pt modelId="{E49D460C-06EA-4902-85B3-5023239D9ED5}" type="pres">
      <dgm:prSet presAssocID="{5E051801-1A08-41D9-8D2A-C39AA3C4E432}" presName="childText" presStyleLbl="revTx" presStyleIdx="0" presStyleCnt="1">
        <dgm:presLayoutVars>
          <dgm:bulletEnabled val="1"/>
        </dgm:presLayoutVars>
      </dgm:prSet>
      <dgm:spPr/>
      <dgm:t>
        <a:bodyPr/>
        <a:lstStyle/>
        <a:p>
          <a:endParaRPr lang="en-US"/>
        </a:p>
      </dgm:t>
    </dgm:pt>
  </dgm:ptLst>
  <dgm:cxnLst>
    <dgm:cxn modelId="{A3B382C3-ACE2-431D-999E-1CAA9C265C72}" srcId="{C0097512-9EC9-4F10-8617-6D05B1D5BB3F}" destId="{5E051801-1A08-41D9-8D2A-C39AA3C4E432}" srcOrd="2" destOrd="0" parTransId="{96E55766-4C3B-4E66-B2C1-A1761AE187EF}" sibTransId="{656EF74D-C4C7-4BC4-8B59-F53355CACE45}"/>
    <dgm:cxn modelId="{4AAA61D4-3BE3-43D3-A9DA-2A767B5642F5}" srcId="{5E051801-1A08-41D9-8D2A-C39AA3C4E432}" destId="{FE11140D-9FB4-4028-A5EB-FA36B4321975}" srcOrd="0" destOrd="0" parTransId="{B6D15135-3C93-4662-A830-947D1837C79E}" sibTransId="{8DBFC03E-6ADD-4AE0-B04B-4748029398E4}"/>
    <dgm:cxn modelId="{0DA10B48-4494-4E75-B023-CF71EE748F6D}" type="presOf" srcId="{8928B62F-3965-4BD7-9E8E-AC6D5F4C0E8F}" destId="{4C183893-2941-4160-A2D5-30A922B774AE}" srcOrd="0" destOrd="0" presId="urn:microsoft.com/office/officeart/2005/8/layout/vList2"/>
    <dgm:cxn modelId="{678B8E1C-49D2-44EB-859A-528E3ECB2EE1}" type="presOf" srcId="{C0097512-9EC9-4F10-8617-6D05B1D5BB3F}" destId="{C84F4027-6247-4774-924C-0C79A0497799}" srcOrd="0" destOrd="0" presId="urn:microsoft.com/office/officeart/2005/8/layout/vList2"/>
    <dgm:cxn modelId="{D57DBAE8-8B8E-435A-B9CE-131EB0C0AA9C}" type="presOf" srcId="{5E051801-1A08-41D9-8D2A-C39AA3C4E432}" destId="{778ED494-F8D3-41B6-B5BD-573BA14052BF}" srcOrd="0" destOrd="0" presId="urn:microsoft.com/office/officeart/2005/8/layout/vList2"/>
    <dgm:cxn modelId="{CD13487C-AC28-417F-A709-52C9AEADCB8E}" srcId="{C0097512-9EC9-4F10-8617-6D05B1D5BB3F}" destId="{0001A7E1-14E5-4B30-8447-180CB53BF7DA}" srcOrd="0" destOrd="0" parTransId="{14D93BD1-9DFD-4428-9635-DB046D4A6901}" sibTransId="{D9BC5B8E-2E41-4F97-B073-26C08505B74F}"/>
    <dgm:cxn modelId="{6C0964FA-2045-42FF-9A11-6D35566E5063}" type="presOf" srcId="{0001A7E1-14E5-4B30-8447-180CB53BF7DA}" destId="{5703852E-CE91-4FA9-9D75-0E21C5A96F43}" srcOrd="0" destOrd="0" presId="urn:microsoft.com/office/officeart/2005/8/layout/vList2"/>
    <dgm:cxn modelId="{35869479-72EB-4189-A63C-8771ED93149B}" srcId="{C0097512-9EC9-4F10-8617-6D05B1D5BB3F}" destId="{8928B62F-3965-4BD7-9E8E-AC6D5F4C0E8F}" srcOrd="1" destOrd="0" parTransId="{8B2C7234-EA34-47AA-9895-0CA055F0CF57}" sibTransId="{0FD38CDE-5664-451A-9F42-ABE37F7C7D26}"/>
    <dgm:cxn modelId="{867FDED0-25C8-4B5B-BFDA-1549F3E08756}" type="presOf" srcId="{FE11140D-9FB4-4028-A5EB-FA36B4321975}" destId="{E49D460C-06EA-4902-85B3-5023239D9ED5}" srcOrd="0" destOrd="0" presId="urn:microsoft.com/office/officeart/2005/8/layout/vList2"/>
    <dgm:cxn modelId="{10992668-F563-404F-829B-9475602F0F10}" type="presParOf" srcId="{C84F4027-6247-4774-924C-0C79A0497799}" destId="{5703852E-CE91-4FA9-9D75-0E21C5A96F43}" srcOrd="0" destOrd="0" presId="urn:microsoft.com/office/officeart/2005/8/layout/vList2"/>
    <dgm:cxn modelId="{3F99CCDE-330F-4C80-87AE-B73E82AE4CB4}" type="presParOf" srcId="{C84F4027-6247-4774-924C-0C79A0497799}" destId="{01E9BF9D-334D-46F6-8F2D-43738A1A60AF}" srcOrd="1" destOrd="0" presId="urn:microsoft.com/office/officeart/2005/8/layout/vList2"/>
    <dgm:cxn modelId="{DB034094-ADC7-420D-973E-12A8D54D7E11}" type="presParOf" srcId="{C84F4027-6247-4774-924C-0C79A0497799}" destId="{4C183893-2941-4160-A2D5-30A922B774AE}" srcOrd="2" destOrd="0" presId="urn:microsoft.com/office/officeart/2005/8/layout/vList2"/>
    <dgm:cxn modelId="{37A4669B-D57C-4593-ABC4-25D3E64DAB0E}" type="presParOf" srcId="{C84F4027-6247-4774-924C-0C79A0497799}" destId="{3E64E6E2-B04B-48CE-A543-627F465FA19A}" srcOrd="3" destOrd="0" presId="urn:microsoft.com/office/officeart/2005/8/layout/vList2"/>
    <dgm:cxn modelId="{68659426-2F6A-491D-9CBE-9C1830B2D76D}" type="presParOf" srcId="{C84F4027-6247-4774-924C-0C79A0497799}" destId="{778ED494-F8D3-41B6-B5BD-573BA14052BF}" srcOrd="4" destOrd="0" presId="urn:microsoft.com/office/officeart/2005/8/layout/vList2"/>
    <dgm:cxn modelId="{B581C722-8B56-4921-B65F-BB953F50FD63}" type="presParOf" srcId="{C84F4027-6247-4774-924C-0C79A0497799}" destId="{E49D460C-06EA-4902-85B3-5023239D9ED5}"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8B09E5-19EF-4EDD-BD6E-16A185F4DE1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CF12F02-90E2-4A6C-A6A0-F6B6D62F12AE}">
      <dgm:prSet/>
      <dgm:spPr/>
      <dgm:t>
        <a:bodyPr/>
        <a:lstStyle/>
        <a:p>
          <a:r>
            <a:rPr lang="en-US"/>
            <a:t>Northern and Western LASNs signed off recommendations in December 2020.</a:t>
          </a:r>
        </a:p>
      </dgm:t>
    </dgm:pt>
    <dgm:pt modelId="{DC303BFE-7C75-4BDF-89ED-4103B9E10250}" type="parTrans" cxnId="{0A1B84ED-DB34-4CB3-8233-85571F48FF52}">
      <dgm:prSet/>
      <dgm:spPr/>
      <dgm:t>
        <a:bodyPr/>
        <a:lstStyle/>
        <a:p>
          <a:endParaRPr lang="en-US"/>
        </a:p>
      </dgm:t>
    </dgm:pt>
    <dgm:pt modelId="{59C5AE40-2449-4410-B3CE-556924A6A055}" type="sibTrans" cxnId="{0A1B84ED-DB34-4CB3-8233-85571F48FF52}">
      <dgm:prSet/>
      <dgm:spPr/>
      <dgm:t>
        <a:bodyPr/>
        <a:lstStyle/>
        <a:p>
          <a:endParaRPr lang="en-US"/>
        </a:p>
      </dgm:t>
    </dgm:pt>
    <dgm:pt modelId="{1A10C7E6-EFC6-421F-86CA-339490E04A6D}">
      <dgm:prSet/>
      <dgm:spPr/>
      <dgm:t>
        <a:bodyPr/>
        <a:lstStyle/>
        <a:p>
          <a:r>
            <a:rPr lang="en-US"/>
            <a:t>Report sent to DFFH January 2021</a:t>
          </a:r>
        </a:p>
      </dgm:t>
    </dgm:pt>
    <dgm:pt modelId="{FC377EFF-290D-4B98-A95E-69F2B35EE4F3}" type="parTrans" cxnId="{01BBF88F-B76E-471F-9155-C1E08D6048E0}">
      <dgm:prSet/>
      <dgm:spPr/>
      <dgm:t>
        <a:bodyPr/>
        <a:lstStyle/>
        <a:p>
          <a:endParaRPr lang="en-US"/>
        </a:p>
      </dgm:t>
    </dgm:pt>
    <dgm:pt modelId="{8116BAE3-A7C0-4F56-984E-7DB8CF64DAE8}" type="sibTrans" cxnId="{01BBF88F-B76E-471F-9155-C1E08D6048E0}">
      <dgm:prSet/>
      <dgm:spPr/>
      <dgm:t>
        <a:bodyPr/>
        <a:lstStyle/>
        <a:p>
          <a:endParaRPr lang="en-US"/>
        </a:p>
      </dgm:t>
    </dgm:pt>
    <dgm:pt modelId="{A0A21F53-31B0-4012-8C98-38518CE30CC1}">
      <dgm:prSet/>
      <dgm:spPr/>
      <dgm:t>
        <a:bodyPr/>
        <a:lstStyle/>
        <a:p>
          <a:r>
            <a:rPr lang="en-US"/>
            <a:t>Crisis in Crisis Working Group drafted implementation options</a:t>
          </a:r>
        </a:p>
      </dgm:t>
    </dgm:pt>
    <dgm:pt modelId="{0DC736F7-2F2F-4B03-ADE4-95840307E3B5}" type="parTrans" cxnId="{704806D4-2D6F-4E10-B7C7-63FEAD873B70}">
      <dgm:prSet/>
      <dgm:spPr/>
      <dgm:t>
        <a:bodyPr/>
        <a:lstStyle/>
        <a:p>
          <a:endParaRPr lang="en-US"/>
        </a:p>
      </dgm:t>
    </dgm:pt>
    <dgm:pt modelId="{F4299BB4-9AFA-4A35-BCE0-CC014D6B201C}" type="sibTrans" cxnId="{704806D4-2D6F-4E10-B7C7-63FEAD873B70}">
      <dgm:prSet/>
      <dgm:spPr/>
      <dgm:t>
        <a:bodyPr/>
        <a:lstStyle/>
        <a:p>
          <a:endParaRPr lang="en-US"/>
        </a:p>
      </dgm:t>
    </dgm:pt>
    <dgm:pt modelId="{DF7E901F-F282-4044-915F-FDC61095AE42}">
      <dgm:prSet/>
      <dgm:spPr/>
      <dgm:t>
        <a:bodyPr/>
        <a:lstStyle/>
        <a:p>
          <a:r>
            <a:rPr lang="en-US"/>
            <a:t>LASNs considered options in August 21</a:t>
          </a:r>
        </a:p>
      </dgm:t>
    </dgm:pt>
    <dgm:pt modelId="{82A2FFF6-C631-4517-BAAC-798402748266}" type="parTrans" cxnId="{CCD0927C-4A7A-4B58-9166-6C81D4B4B6F7}">
      <dgm:prSet/>
      <dgm:spPr/>
      <dgm:t>
        <a:bodyPr/>
        <a:lstStyle/>
        <a:p>
          <a:endParaRPr lang="en-US"/>
        </a:p>
      </dgm:t>
    </dgm:pt>
    <dgm:pt modelId="{E0906DA0-A6BE-45E3-A3A7-E5E117698D6C}" type="sibTrans" cxnId="{CCD0927C-4A7A-4B58-9166-6C81D4B4B6F7}">
      <dgm:prSet/>
      <dgm:spPr/>
      <dgm:t>
        <a:bodyPr/>
        <a:lstStyle/>
        <a:p>
          <a:endParaRPr lang="en-US"/>
        </a:p>
      </dgm:t>
    </dgm:pt>
    <dgm:pt modelId="{E369997C-2116-4B8C-9BDF-019213F06301}">
      <dgm:prSet/>
      <dgm:spPr/>
      <dgm:t>
        <a:bodyPr/>
        <a:lstStyle/>
        <a:p>
          <a:r>
            <a:rPr lang="en-US" dirty="0"/>
            <a:t>Crisis in Crisis Working Group developed vision statement to identify LASNs’ aspirations.</a:t>
          </a:r>
        </a:p>
      </dgm:t>
    </dgm:pt>
    <dgm:pt modelId="{9B01FF90-F2E6-47A1-8402-3BE48D480F6C}" type="parTrans" cxnId="{7A72D767-D452-4136-95A9-B87257C9DF80}">
      <dgm:prSet/>
      <dgm:spPr/>
      <dgm:t>
        <a:bodyPr/>
        <a:lstStyle/>
        <a:p>
          <a:endParaRPr lang="en-US"/>
        </a:p>
      </dgm:t>
    </dgm:pt>
    <dgm:pt modelId="{4A2CC212-4E3D-4054-94E2-C37251700446}" type="sibTrans" cxnId="{7A72D767-D452-4136-95A9-B87257C9DF80}">
      <dgm:prSet/>
      <dgm:spPr/>
      <dgm:t>
        <a:bodyPr/>
        <a:lstStyle/>
        <a:p>
          <a:endParaRPr lang="en-US"/>
        </a:p>
      </dgm:t>
    </dgm:pt>
    <dgm:pt modelId="{58A410D6-56FB-4A9F-B05C-9C5680498525}">
      <dgm:prSet/>
      <dgm:spPr/>
      <dgm:t>
        <a:bodyPr/>
        <a:lstStyle/>
        <a:p>
          <a:r>
            <a:rPr lang="en-US" dirty="0"/>
            <a:t>Joint LASN meeting: LASNs to plan implementation priorities and strategies.</a:t>
          </a:r>
        </a:p>
      </dgm:t>
    </dgm:pt>
    <dgm:pt modelId="{2BD60742-6E5D-4553-8DBA-37FB748A6402}" type="parTrans" cxnId="{41F87B8C-2BAB-4739-B582-A855F63AA6A6}">
      <dgm:prSet/>
      <dgm:spPr/>
      <dgm:t>
        <a:bodyPr/>
        <a:lstStyle/>
        <a:p>
          <a:endParaRPr lang="en-US"/>
        </a:p>
      </dgm:t>
    </dgm:pt>
    <dgm:pt modelId="{E8570544-A780-45A2-9E97-1992A566E915}" type="sibTrans" cxnId="{41F87B8C-2BAB-4739-B582-A855F63AA6A6}">
      <dgm:prSet/>
      <dgm:spPr/>
      <dgm:t>
        <a:bodyPr/>
        <a:lstStyle/>
        <a:p>
          <a:endParaRPr lang="en-US"/>
        </a:p>
      </dgm:t>
    </dgm:pt>
    <dgm:pt modelId="{9F393ECB-448E-4854-B27F-65D36E04DFF6}" type="pres">
      <dgm:prSet presAssocID="{DD8B09E5-19EF-4EDD-BD6E-16A185F4DE1B}" presName="linear" presStyleCnt="0">
        <dgm:presLayoutVars>
          <dgm:animLvl val="lvl"/>
          <dgm:resizeHandles val="exact"/>
        </dgm:presLayoutVars>
      </dgm:prSet>
      <dgm:spPr/>
      <dgm:t>
        <a:bodyPr/>
        <a:lstStyle/>
        <a:p>
          <a:endParaRPr lang="en-US"/>
        </a:p>
      </dgm:t>
    </dgm:pt>
    <dgm:pt modelId="{A6770A42-0668-41A5-B923-71F08C84C860}" type="pres">
      <dgm:prSet presAssocID="{6CF12F02-90E2-4A6C-A6A0-F6B6D62F12AE}" presName="parentText" presStyleLbl="node1" presStyleIdx="0" presStyleCnt="6">
        <dgm:presLayoutVars>
          <dgm:chMax val="0"/>
          <dgm:bulletEnabled val="1"/>
        </dgm:presLayoutVars>
      </dgm:prSet>
      <dgm:spPr/>
      <dgm:t>
        <a:bodyPr/>
        <a:lstStyle/>
        <a:p>
          <a:endParaRPr lang="en-US"/>
        </a:p>
      </dgm:t>
    </dgm:pt>
    <dgm:pt modelId="{9C3F0861-D19B-4E4D-93D6-A9DCB012809B}" type="pres">
      <dgm:prSet presAssocID="{59C5AE40-2449-4410-B3CE-556924A6A055}" presName="spacer" presStyleCnt="0"/>
      <dgm:spPr/>
    </dgm:pt>
    <dgm:pt modelId="{31D45E32-4D44-4557-8A4B-CE540DA90921}" type="pres">
      <dgm:prSet presAssocID="{1A10C7E6-EFC6-421F-86CA-339490E04A6D}" presName="parentText" presStyleLbl="node1" presStyleIdx="1" presStyleCnt="6">
        <dgm:presLayoutVars>
          <dgm:chMax val="0"/>
          <dgm:bulletEnabled val="1"/>
        </dgm:presLayoutVars>
      </dgm:prSet>
      <dgm:spPr/>
      <dgm:t>
        <a:bodyPr/>
        <a:lstStyle/>
        <a:p>
          <a:endParaRPr lang="en-US"/>
        </a:p>
      </dgm:t>
    </dgm:pt>
    <dgm:pt modelId="{AEAA3D1E-C8D2-42CD-824F-CBF06AC37FA8}" type="pres">
      <dgm:prSet presAssocID="{8116BAE3-A7C0-4F56-984E-7DB8CF64DAE8}" presName="spacer" presStyleCnt="0"/>
      <dgm:spPr/>
    </dgm:pt>
    <dgm:pt modelId="{D16D01D5-4781-461B-AC2A-ACB5249E49D3}" type="pres">
      <dgm:prSet presAssocID="{A0A21F53-31B0-4012-8C98-38518CE30CC1}" presName="parentText" presStyleLbl="node1" presStyleIdx="2" presStyleCnt="6">
        <dgm:presLayoutVars>
          <dgm:chMax val="0"/>
          <dgm:bulletEnabled val="1"/>
        </dgm:presLayoutVars>
      </dgm:prSet>
      <dgm:spPr/>
      <dgm:t>
        <a:bodyPr/>
        <a:lstStyle/>
        <a:p>
          <a:endParaRPr lang="en-US"/>
        </a:p>
      </dgm:t>
    </dgm:pt>
    <dgm:pt modelId="{54A30ABC-903C-4387-B524-758DB77D6557}" type="pres">
      <dgm:prSet presAssocID="{F4299BB4-9AFA-4A35-BCE0-CC014D6B201C}" presName="spacer" presStyleCnt="0"/>
      <dgm:spPr/>
    </dgm:pt>
    <dgm:pt modelId="{ABFA11E4-2D28-43F5-ADA4-D73E0FE27B57}" type="pres">
      <dgm:prSet presAssocID="{DF7E901F-F282-4044-915F-FDC61095AE42}" presName="parentText" presStyleLbl="node1" presStyleIdx="3" presStyleCnt="6">
        <dgm:presLayoutVars>
          <dgm:chMax val="0"/>
          <dgm:bulletEnabled val="1"/>
        </dgm:presLayoutVars>
      </dgm:prSet>
      <dgm:spPr/>
      <dgm:t>
        <a:bodyPr/>
        <a:lstStyle/>
        <a:p>
          <a:endParaRPr lang="en-US"/>
        </a:p>
      </dgm:t>
    </dgm:pt>
    <dgm:pt modelId="{99BD2029-C48E-4D0C-82F9-474D62286EFA}" type="pres">
      <dgm:prSet presAssocID="{E0906DA0-A6BE-45E3-A3A7-E5E117698D6C}" presName="spacer" presStyleCnt="0"/>
      <dgm:spPr/>
    </dgm:pt>
    <dgm:pt modelId="{8A517DD4-EFB3-4A02-9759-9E2CC442F256}" type="pres">
      <dgm:prSet presAssocID="{E369997C-2116-4B8C-9BDF-019213F06301}" presName="parentText" presStyleLbl="node1" presStyleIdx="4" presStyleCnt="6">
        <dgm:presLayoutVars>
          <dgm:chMax val="0"/>
          <dgm:bulletEnabled val="1"/>
        </dgm:presLayoutVars>
      </dgm:prSet>
      <dgm:spPr/>
      <dgm:t>
        <a:bodyPr/>
        <a:lstStyle/>
        <a:p>
          <a:endParaRPr lang="en-US"/>
        </a:p>
      </dgm:t>
    </dgm:pt>
    <dgm:pt modelId="{F3E0D042-67DE-4E3E-B720-1035675D8CF6}" type="pres">
      <dgm:prSet presAssocID="{4A2CC212-4E3D-4054-94E2-C37251700446}" presName="spacer" presStyleCnt="0"/>
      <dgm:spPr/>
    </dgm:pt>
    <dgm:pt modelId="{76EAB2CD-8E7E-4B8F-B7CC-2EA8E90A7C96}" type="pres">
      <dgm:prSet presAssocID="{58A410D6-56FB-4A9F-B05C-9C5680498525}" presName="parentText" presStyleLbl="node1" presStyleIdx="5" presStyleCnt="6">
        <dgm:presLayoutVars>
          <dgm:chMax val="0"/>
          <dgm:bulletEnabled val="1"/>
        </dgm:presLayoutVars>
      </dgm:prSet>
      <dgm:spPr/>
      <dgm:t>
        <a:bodyPr/>
        <a:lstStyle/>
        <a:p>
          <a:endParaRPr lang="en-US"/>
        </a:p>
      </dgm:t>
    </dgm:pt>
  </dgm:ptLst>
  <dgm:cxnLst>
    <dgm:cxn modelId="{01BBF88F-B76E-471F-9155-C1E08D6048E0}" srcId="{DD8B09E5-19EF-4EDD-BD6E-16A185F4DE1B}" destId="{1A10C7E6-EFC6-421F-86CA-339490E04A6D}" srcOrd="1" destOrd="0" parTransId="{FC377EFF-290D-4B98-A95E-69F2B35EE4F3}" sibTransId="{8116BAE3-A7C0-4F56-984E-7DB8CF64DAE8}"/>
    <dgm:cxn modelId="{0A1B84ED-DB34-4CB3-8233-85571F48FF52}" srcId="{DD8B09E5-19EF-4EDD-BD6E-16A185F4DE1B}" destId="{6CF12F02-90E2-4A6C-A6A0-F6B6D62F12AE}" srcOrd="0" destOrd="0" parTransId="{DC303BFE-7C75-4BDF-89ED-4103B9E10250}" sibTransId="{59C5AE40-2449-4410-B3CE-556924A6A055}"/>
    <dgm:cxn modelId="{EB9BC518-B2A6-4731-B697-E7EB2DA19657}" type="presOf" srcId="{58A410D6-56FB-4A9F-B05C-9C5680498525}" destId="{76EAB2CD-8E7E-4B8F-B7CC-2EA8E90A7C96}" srcOrd="0" destOrd="0" presId="urn:microsoft.com/office/officeart/2005/8/layout/vList2"/>
    <dgm:cxn modelId="{C5459919-3ECB-4DDF-961E-D83A3F539791}" type="presOf" srcId="{A0A21F53-31B0-4012-8C98-38518CE30CC1}" destId="{D16D01D5-4781-461B-AC2A-ACB5249E49D3}" srcOrd="0" destOrd="0" presId="urn:microsoft.com/office/officeart/2005/8/layout/vList2"/>
    <dgm:cxn modelId="{7A72D767-D452-4136-95A9-B87257C9DF80}" srcId="{DD8B09E5-19EF-4EDD-BD6E-16A185F4DE1B}" destId="{E369997C-2116-4B8C-9BDF-019213F06301}" srcOrd="4" destOrd="0" parTransId="{9B01FF90-F2E6-47A1-8402-3BE48D480F6C}" sibTransId="{4A2CC212-4E3D-4054-94E2-C37251700446}"/>
    <dgm:cxn modelId="{E54A5685-DE7F-4A39-BC20-5658EBC94109}" type="presOf" srcId="{1A10C7E6-EFC6-421F-86CA-339490E04A6D}" destId="{31D45E32-4D44-4557-8A4B-CE540DA90921}" srcOrd="0" destOrd="0" presId="urn:microsoft.com/office/officeart/2005/8/layout/vList2"/>
    <dgm:cxn modelId="{CCD0927C-4A7A-4B58-9166-6C81D4B4B6F7}" srcId="{DD8B09E5-19EF-4EDD-BD6E-16A185F4DE1B}" destId="{DF7E901F-F282-4044-915F-FDC61095AE42}" srcOrd="3" destOrd="0" parTransId="{82A2FFF6-C631-4517-BAAC-798402748266}" sibTransId="{E0906DA0-A6BE-45E3-A3A7-E5E117698D6C}"/>
    <dgm:cxn modelId="{41F87B8C-2BAB-4739-B582-A855F63AA6A6}" srcId="{DD8B09E5-19EF-4EDD-BD6E-16A185F4DE1B}" destId="{58A410D6-56FB-4A9F-B05C-9C5680498525}" srcOrd="5" destOrd="0" parTransId="{2BD60742-6E5D-4553-8DBA-37FB748A6402}" sibTransId="{E8570544-A780-45A2-9E97-1992A566E915}"/>
    <dgm:cxn modelId="{704806D4-2D6F-4E10-B7C7-63FEAD873B70}" srcId="{DD8B09E5-19EF-4EDD-BD6E-16A185F4DE1B}" destId="{A0A21F53-31B0-4012-8C98-38518CE30CC1}" srcOrd="2" destOrd="0" parTransId="{0DC736F7-2F2F-4B03-ADE4-95840307E3B5}" sibTransId="{F4299BB4-9AFA-4A35-BCE0-CC014D6B201C}"/>
    <dgm:cxn modelId="{EEC3411E-AD0F-4680-889F-E8DB48345D77}" type="presOf" srcId="{6CF12F02-90E2-4A6C-A6A0-F6B6D62F12AE}" destId="{A6770A42-0668-41A5-B923-71F08C84C860}" srcOrd="0" destOrd="0" presId="urn:microsoft.com/office/officeart/2005/8/layout/vList2"/>
    <dgm:cxn modelId="{581DA75D-0804-41FC-85E2-96EE2A9DCD83}" type="presOf" srcId="{DD8B09E5-19EF-4EDD-BD6E-16A185F4DE1B}" destId="{9F393ECB-448E-4854-B27F-65D36E04DFF6}" srcOrd="0" destOrd="0" presId="urn:microsoft.com/office/officeart/2005/8/layout/vList2"/>
    <dgm:cxn modelId="{EB876DAE-A6A3-4491-8262-6A371227B70C}" type="presOf" srcId="{DF7E901F-F282-4044-915F-FDC61095AE42}" destId="{ABFA11E4-2D28-43F5-ADA4-D73E0FE27B57}" srcOrd="0" destOrd="0" presId="urn:microsoft.com/office/officeart/2005/8/layout/vList2"/>
    <dgm:cxn modelId="{1D756BB9-820D-4344-BB77-B22D9311EE4B}" type="presOf" srcId="{E369997C-2116-4B8C-9BDF-019213F06301}" destId="{8A517DD4-EFB3-4A02-9759-9E2CC442F256}" srcOrd="0" destOrd="0" presId="urn:microsoft.com/office/officeart/2005/8/layout/vList2"/>
    <dgm:cxn modelId="{5BECFC92-C0FE-4EEC-B118-E15EBDAA7BD9}" type="presParOf" srcId="{9F393ECB-448E-4854-B27F-65D36E04DFF6}" destId="{A6770A42-0668-41A5-B923-71F08C84C860}" srcOrd="0" destOrd="0" presId="urn:microsoft.com/office/officeart/2005/8/layout/vList2"/>
    <dgm:cxn modelId="{FF2A650A-F8C4-48E8-AFE3-E5BBF8876F0C}" type="presParOf" srcId="{9F393ECB-448E-4854-B27F-65D36E04DFF6}" destId="{9C3F0861-D19B-4E4D-93D6-A9DCB012809B}" srcOrd="1" destOrd="0" presId="urn:microsoft.com/office/officeart/2005/8/layout/vList2"/>
    <dgm:cxn modelId="{E8B71D90-85C5-4257-B994-B5ECCB77EFA7}" type="presParOf" srcId="{9F393ECB-448E-4854-B27F-65D36E04DFF6}" destId="{31D45E32-4D44-4557-8A4B-CE540DA90921}" srcOrd="2" destOrd="0" presId="urn:microsoft.com/office/officeart/2005/8/layout/vList2"/>
    <dgm:cxn modelId="{7B45378F-DC3A-47E3-AA96-C10582FCA5A0}" type="presParOf" srcId="{9F393ECB-448E-4854-B27F-65D36E04DFF6}" destId="{AEAA3D1E-C8D2-42CD-824F-CBF06AC37FA8}" srcOrd="3" destOrd="0" presId="urn:microsoft.com/office/officeart/2005/8/layout/vList2"/>
    <dgm:cxn modelId="{CC00EF5A-0EE6-4990-8EDC-A7C57757DA2E}" type="presParOf" srcId="{9F393ECB-448E-4854-B27F-65D36E04DFF6}" destId="{D16D01D5-4781-461B-AC2A-ACB5249E49D3}" srcOrd="4" destOrd="0" presId="urn:microsoft.com/office/officeart/2005/8/layout/vList2"/>
    <dgm:cxn modelId="{7D367B13-F2D4-4EDD-B5DF-4881604F3411}" type="presParOf" srcId="{9F393ECB-448E-4854-B27F-65D36E04DFF6}" destId="{54A30ABC-903C-4387-B524-758DB77D6557}" srcOrd="5" destOrd="0" presId="urn:microsoft.com/office/officeart/2005/8/layout/vList2"/>
    <dgm:cxn modelId="{BF8F51BA-1E25-46B3-A995-2AD15EA29F36}" type="presParOf" srcId="{9F393ECB-448E-4854-B27F-65D36E04DFF6}" destId="{ABFA11E4-2D28-43F5-ADA4-D73E0FE27B57}" srcOrd="6" destOrd="0" presId="urn:microsoft.com/office/officeart/2005/8/layout/vList2"/>
    <dgm:cxn modelId="{AB78E4CA-9A84-49A1-8035-339C694DF7B2}" type="presParOf" srcId="{9F393ECB-448E-4854-B27F-65D36E04DFF6}" destId="{99BD2029-C48E-4D0C-82F9-474D62286EFA}" srcOrd="7" destOrd="0" presId="urn:microsoft.com/office/officeart/2005/8/layout/vList2"/>
    <dgm:cxn modelId="{08A1E5EC-2630-4107-B228-1BA9851A7BE4}" type="presParOf" srcId="{9F393ECB-448E-4854-B27F-65D36E04DFF6}" destId="{8A517DD4-EFB3-4A02-9759-9E2CC442F256}" srcOrd="8" destOrd="0" presId="urn:microsoft.com/office/officeart/2005/8/layout/vList2"/>
    <dgm:cxn modelId="{36F44CB9-3DB3-4403-9C27-4C9CE152EE63}" type="presParOf" srcId="{9F393ECB-448E-4854-B27F-65D36E04DFF6}" destId="{F3E0D042-67DE-4E3E-B720-1035675D8CF6}" srcOrd="9" destOrd="0" presId="urn:microsoft.com/office/officeart/2005/8/layout/vList2"/>
    <dgm:cxn modelId="{DCCAC554-164C-4DAA-B4CC-AF585F8CA38B}" type="presParOf" srcId="{9F393ECB-448E-4854-B27F-65D36E04DFF6}" destId="{76EAB2CD-8E7E-4B8F-B7CC-2EA8E90A7C96}"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858A4E-5049-42E0-88D2-DA1B933E68F0}"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B06ABE03-2B4F-499F-8BAF-7C190073A54E}">
      <dgm:prSet custT="1"/>
      <dgm:spPr/>
      <dgm:t>
        <a:bodyPr/>
        <a:lstStyle/>
        <a:p>
          <a:pPr marL="0" lvl="0" algn="l" defTabSz="622300">
            <a:lnSpc>
              <a:spcPct val="90000"/>
            </a:lnSpc>
            <a:spcBef>
              <a:spcPct val="0"/>
            </a:spcBef>
            <a:spcAft>
              <a:spcPct val="35000"/>
            </a:spcAft>
            <a:buNone/>
          </a:pPr>
          <a:r>
            <a:rPr lang="en-US" sz="1800" b="1" kern="1200" dirty="0">
              <a:solidFill>
                <a:schemeClr val="bg1"/>
              </a:solidFill>
            </a:rPr>
            <a:t>Further development and implementation of a rating scale</a:t>
          </a:r>
        </a:p>
      </dgm:t>
    </dgm:pt>
    <dgm:pt modelId="{4F86A6DB-48A8-46F2-94BF-F1B34F431AE6}" type="parTrans" cxnId="{79CA622E-565A-4E21-AA95-9237DCB130E3}">
      <dgm:prSet/>
      <dgm:spPr/>
      <dgm:t>
        <a:bodyPr/>
        <a:lstStyle/>
        <a:p>
          <a:endParaRPr lang="en-US"/>
        </a:p>
      </dgm:t>
    </dgm:pt>
    <dgm:pt modelId="{31986735-C4F0-4536-B8BD-BAA6919CD84E}" type="sibTrans" cxnId="{79CA622E-565A-4E21-AA95-9237DCB130E3}">
      <dgm:prSet/>
      <dgm:spPr/>
      <dgm:t>
        <a:bodyPr/>
        <a:lstStyle/>
        <a:p>
          <a:endParaRPr lang="en-US"/>
        </a:p>
      </dgm:t>
    </dgm:pt>
    <dgm:pt modelId="{DE2ACEA8-5210-403C-80C3-8D4C858687A2}">
      <dgm:prSet custT="1"/>
      <dgm:spPr/>
      <dgm:t>
        <a:bodyPr/>
        <a:lstStyle/>
        <a:p>
          <a:pPr marL="114300" lvl="2" indent="0" algn="l" defTabSz="488950">
            <a:lnSpc>
              <a:spcPct val="90000"/>
            </a:lnSpc>
            <a:spcBef>
              <a:spcPct val="0"/>
            </a:spcBef>
            <a:spcAft>
              <a:spcPct val="15000"/>
            </a:spcAft>
            <a:buNone/>
          </a:pPr>
          <a:r>
            <a:rPr lang="en-US" sz="1400" kern="1200" dirty="0">
              <a:solidFill>
                <a:schemeClr val="tx1"/>
              </a:solidFill>
            </a:rPr>
            <a:t>How can we implement a rating scale? </a:t>
          </a:r>
          <a:r>
            <a:rPr lang="en-US" sz="1100" kern="1200" dirty="0"/>
            <a:t/>
          </a:r>
          <a:br>
            <a:rPr lang="en-US" sz="1100" kern="1200" dirty="0"/>
          </a:br>
          <a:endParaRPr lang="en-US" sz="1100" kern="1200" dirty="0"/>
        </a:p>
      </dgm:t>
    </dgm:pt>
    <dgm:pt modelId="{BFC10B7F-096D-4D4F-AEF8-51CBEFAA29A9}" type="parTrans" cxnId="{E46B883B-9321-462F-8C1D-3CB6802DB1C3}">
      <dgm:prSet/>
      <dgm:spPr/>
      <dgm:t>
        <a:bodyPr/>
        <a:lstStyle/>
        <a:p>
          <a:endParaRPr lang="en-US"/>
        </a:p>
      </dgm:t>
    </dgm:pt>
    <dgm:pt modelId="{57B59229-7FB8-475F-A269-7186B44D7AF2}" type="sibTrans" cxnId="{E46B883B-9321-462F-8C1D-3CB6802DB1C3}">
      <dgm:prSet/>
      <dgm:spPr/>
      <dgm:t>
        <a:bodyPr/>
        <a:lstStyle/>
        <a:p>
          <a:endParaRPr lang="en-US"/>
        </a:p>
      </dgm:t>
    </dgm:pt>
    <dgm:pt modelId="{D612D2B2-BBE6-4A8A-8381-74B5670E863F}">
      <dgm:prSet custT="1"/>
      <dgm:spPr/>
      <dgm:t>
        <a:bodyPr/>
        <a:lstStyle/>
        <a:p>
          <a:pPr marL="0" lvl="0" indent="0" algn="l" defTabSz="622300">
            <a:lnSpc>
              <a:spcPct val="90000"/>
            </a:lnSpc>
            <a:spcBef>
              <a:spcPct val="0"/>
            </a:spcBef>
            <a:spcAft>
              <a:spcPct val="35000"/>
            </a:spcAft>
            <a:buNone/>
          </a:pPr>
          <a:r>
            <a:rPr lang="en-US" sz="1800" b="1" kern="1200" dirty="0">
              <a:solidFill>
                <a:prstClr val="white"/>
              </a:solidFill>
              <a:latin typeface="Calibri"/>
              <a:ea typeface="+mn-ea"/>
              <a:cs typeface="+mn-cs"/>
            </a:rPr>
            <a:t>A consumer survey to explore the consumer perspective on crisis accommodation options</a:t>
          </a:r>
        </a:p>
      </dgm:t>
    </dgm:pt>
    <dgm:pt modelId="{7FAB076E-52B8-4F04-A9A0-ED06FF5C82C9}" type="parTrans" cxnId="{66CC0D0F-ED89-4255-B284-AA75A7527714}">
      <dgm:prSet/>
      <dgm:spPr/>
      <dgm:t>
        <a:bodyPr/>
        <a:lstStyle/>
        <a:p>
          <a:endParaRPr lang="en-US"/>
        </a:p>
      </dgm:t>
    </dgm:pt>
    <dgm:pt modelId="{8C521312-181B-454C-B436-E2C658C3731E}" type="sibTrans" cxnId="{66CC0D0F-ED89-4255-B284-AA75A7527714}">
      <dgm:prSet/>
      <dgm:spPr/>
      <dgm:t>
        <a:bodyPr/>
        <a:lstStyle/>
        <a:p>
          <a:endParaRPr lang="en-US"/>
        </a:p>
      </dgm:t>
    </dgm:pt>
    <dgm:pt modelId="{D7C1E9FB-EC20-4C5F-8EFD-D19AE249E1BF}">
      <dgm:prSet custT="1"/>
      <dgm:spPr/>
      <dgm:t>
        <a:bodyPr/>
        <a:lstStyle/>
        <a:p>
          <a:pPr marL="114300" lvl="2" indent="0" algn="l" defTabSz="488950">
            <a:lnSpc>
              <a:spcPct val="90000"/>
            </a:lnSpc>
            <a:spcBef>
              <a:spcPct val="0"/>
            </a:spcBef>
            <a:spcAft>
              <a:spcPct val="15000"/>
            </a:spcAft>
            <a:buNone/>
          </a:pPr>
          <a:r>
            <a:rPr lang="en-US" sz="1400" kern="1200" dirty="0">
              <a:solidFill>
                <a:prstClr val="black"/>
              </a:solidFill>
              <a:latin typeface="Calibri"/>
              <a:ea typeface="+mn-ea"/>
              <a:cs typeface="+mn-cs"/>
            </a:rPr>
            <a:t>What do we want to know from consumers that will assist our decision making?</a:t>
          </a:r>
          <a:r>
            <a:rPr lang="en-US" sz="1100" kern="1200" dirty="0"/>
            <a:t/>
          </a:r>
          <a:br>
            <a:rPr lang="en-US" sz="1100" kern="1200" dirty="0"/>
          </a:br>
          <a:endParaRPr lang="en-US" sz="1100" kern="1200" dirty="0"/>
        </a:p>
      </dgm:t>
    </dgm:pt>
    <dgm:pt modelId="{3346F807-EFE3-41A6-B40A-03D303FD5A56}" type="parTrans" cxnId="{50C2DB96-2DBE-4E73-B82E-C8C8E4B081E0}">
      <dgm:prSet/>
      <dgm:spPr/>
      <dgm:t>
        <a:bodyPr/>
        <a:lstStyle/>
        <a:p>
          <a:endParaRPr lang="en-US"/>
        </a:p>
      </dgm:t>
    </dgm:pt>
    <dgm:pt modelId="{053DE30C-3A4A-41E9-B747-39FB3A952E9E}" type="sibTrans" cxnId="{50C2DB96-2DBE-4E73-B82E-C8C8E4B081E0}">
      <dgm:prSet/>
      <dgm:spPr/>
      <dgm:t>
        <a:bodyPr/>
        <a:lstStyle/>
        <a:p>
          <a:endParaRPr lang="en-US"/>
        </a:p>
      </dgm:t>
    </dgm:pt>
    <dgm:pt modelId="{36359084-FA09-432F-91BC-81E232E513DA}">
      <dgm:prSet custT="1"/>
      <dgm:spPr/>
      <dgm:t>
        <a:bodyPr/>
        <a:lstStyle/>
        <a:p>
          <a:pPr marL="0" lvl="0" indent="0" algn="l" defTabSz="622300">
            <a:lnSpc>
              <a:spcPct val="90000"/>
            </a:lnSpc>
            <a:spcBef>
              <a:spcPct val="0"/>
            </a:spcBef>
            <a:spcAft>
              <a:spcPct val="35000"/>
            </a:spcAft>
            <a:buNone/>
          </a:pPr>
          <a:r>
            <a:rPr lang="en-US" sz="1800" b="1" kern="1200" dirty="0">
              <a:solidFill>
                <a:prstClr val="white"/>
              </a:solidFill>
              <a:latin typeface="Calibri"/>
              <a:ea typeface="+mn-ea"/>
              <a:cs typeface="+mn-cs"/>
            </a:rPr>
            <a:t>Documentation of the barriers to implementation   </a:t>
          </a:r>
        </a:p>
      </dgm:t>
    </dgm:pt>
    <dgm:pt modelId="{C7A67B83-4D8D-4581-9C4B-4717CE0F2EF6}" type="parTrans" cxnId="{95301803-84B8-468C-B615-C0F49A1380E9}">
      <dgm:prSet/>
      <dgm:spPr/>
      <dgm:t>
        <a:bodyPr/>
        <a:lstStyle/>
        <a:p>
          <a:endParaRPr lang="en-US"/>
        </a:p>
      </dgm:t>
    </dgm:pt>
    <dgm:pt modelId="{31B34357-86A1-4960-8E6E-9536CCCCD395}" type="sibTrans" cxnId="{95301803-84B8-468C-B615-C0F49A1380E9}">
      <dgm:prSet/>
      <dgm:spPr/>
      <dgm:t>
        <a:bodyPr/>
        <a:lstStyle/>
        <a:p>
          <a:endParaRPr lang="en-US"/>
        </a:p>
      </dgm:t>
    </dgm:pt>
    <dgm:pt modelId="{261F6E30-78ED-4ECF-8556-1DC79CD3C90B}">
      <dgm:prSet custT="1"/>
      <dgm:spPr/>
      <dgm:t>
        <a:bodyPr/>
        <a:lstStyle/>
        <a:p>
          <a:pPr marL="0" lvl="0" indent="0" algn="l" defTabSz="622300">
            <a:lnSpc>
              <a:spcPct val="90000"/>
            </a:lnSpc>
            <a:spcBef>
              <a:spcPct val="0"/>
            </a:spcBef>
            <a:spcAft>
              <a:spcPts val="0"/>
            </a:spcAft>
            <a:buNone/>
          </a:pPr>
          <a:r>
            <a:rPr lang="en-US" sz="1400" kern="1200" dirty="0">
              <a:solidFill>
                <a:prstClr val="black"/>
              </a:solidFill>
              <a:latin typeface="Calibri"/>
              <a:ea typeface="+mn-ea"/>
              <a:cs typeface="+mn-cs"/>
            </a:rPr>
            <a:t>How do we explore and address these barriers</a:t>
          </a:r>
          <a:r>
            <a:rPr lang="en-US" sz="1400" kern="1200" dirty="0" smtClean="0">
              <a:solidFill>
                <a:prstClr val="black"/>
              </a:solidFill>
              <a:latin typeface="Calibri"/>
              <a:ea typeface="+mn-ea"/>
              <a:cs typeface="+mn-cs"/>
            </a:rPr>
            <a:t>?</a:t>
          </a:r>
          <a:endParaRPr lang="en-US" sz="1800" b="1" kern="1200" dirty="0">
            <a:solidFill>
              <a:prstClr val="white"/>
            </a:solidFill>
            <a:latin typeface="Calibri"/>
            <a:ea typeface="+mn-ea"/>
            <a:cs typeface="+mn-cs"/>
          </a:endParaRPr>
        </a:p>
      </dgm:t>
    </dgm:pt>
    <dgm:pt modelId="{17CB5533-6F15-46A0-A63E-3432D6440625}" type="parTrans" cxnId="{F106DA89-1DCF-4FCA-8007-434E49E13C3F}">
      <dgm:prSet/>
      <dgm:spPr/>
      <dgm:t>
        <a:bodyPr/>
        <a:lstStyle/>
        <a:p>
          <a:endParaRPr lang="en-US"/>
        </a:p>
      </dgm:t>
    </dgm:pt>
    <dgm:pt modelId="{D479A482-7753-4C62-B08F-3948ABAD54EA}" type="sibTrans" cxnId="{F106DA89-1DCF-4FCA-8007-434E49E13C3F}">
      <dgm:prSet/>
      <dgm:spPr/>
      <dgm:t>
        <a:bodyPr/>
        <a:lstStyle/>
        <a:p>
          <a:endParaRPr lang="en-US"/>
        </a:p>
      </dgm:t>
    </dgm:pt>
    <dgm:pt modelId="{636B9C78-7E0F-4917-9A58-3FA071EFE5DB}">
      <dgm:prSet custT="1"/>
      <dgm:spPr/>
      <dgm:t>
        <a:bodyPr/>
        <a:lstStyle/>
        <a:p>
          <a:pPr marL="0" lvl="0" indent="0" algn="l" defTabSz="622300">
            <a:lnSpc>
              <a:spcPct val="110000"/>
            </a:lnSpc>
            <a:spcBef>
              <a:spcPct val="0"/>
            </a:spcBef>
            <a:spcAft>
              <a:spcPts val="0"/>
            </a:spcAft>
            <a:buNone/>
          </a:pPr>
          <a:r>
            <a:rPr lang="en-US" sz="1800" b="1" kern="1200" dirty="0">
              <a:solidFill>
                <a:prstClr val="white"/>
              </a:solidFill>
              <a:latin typeface="Calibri"/>
              <a:ea typeface="+mn-ea"/>
              <a:cs typeface="+mn-cs"/>
            </a:rPr>
            <a:t>Advocacy </a:t>
          </a:r>
        </a:p>
      </dgm:t>
    </dgm:pt>
    <dgm:pt modelId="{7E1B5973-2EC3-4F8A-8EFD-116C46C02018}" type="parTrans" cxnId="{CAC0FFBE-E050-44F6-B854-00357DD0A95F}">
      <dgm:prSet/>
      <dgm:spPr/>
      <dgm:t>
        <a:bodyPr/>
        <a:lstStyle/>
        <a:p>
          <a:endParaRPr lang="en-US"/>
        </a:p>
      </dgm:t>
    </dgm:pt>
    <dgm:pt modelId="{B214AB75-5C28-4530-AFCD-EAE704F50E51}" type="sibTrans" cxnId="{CAC0FFBE-E050-44F6-B854-00357DD0A95F}">
      <dgm:prSet/>
      <dgm:spPr/>
      <dgm:t>
        <a:bodyPr/>
        <a:lstStyle/>
        <a:p>
          <a:endParaRPr lang="en-US"/>
        </a:p>
      </dgm:t>
    </dgm:pt>
    <dgm:pt modelId="{515B55ED-DBB6-4E04-A62D-74706EF366D3}">
      <dgm:prSet custT="1"/>
      <dgm:spPr/>
      <dgm:t>
        <a:bodyPr/>
        <a:lstStyle/>
        <a:p>
          <a:pPr marL="114300" lvl="2" indent="0" algn="l" defTabSz="488950">
            <a:lnSpc>
              <a:spcPct val="90000"/>
            </a:lnSpc>
            <a:spcBef>
              <a:spcPct val="0"/>
            </a:spcBef>
            <a:spcAft>
              <a:spcPct val="15000"/>
            </a:spcAft>
            <a:buNone/>
          </a:pPr>
          <a:r>
            <a:rPr lang="en-US" sz="1100" kern="1200" dirty="0">
              <a:solidFill>
                <a:schemeClr val="tx1"/>
              </a:solidFill>
            </a:rPr>
            <a:t> </a:t>
          </a:r>
          <a:r>
            <a:rPr lang="en-US" sz="1400" kern="1200" dirty="0">
              <a:solidFill>
                <a:schemeClr val="tx1"/>
              </a:solidFill>
              <a:latin typeface="Calibri"/>
              <a:ea typeface="+mn-ea"/>
              <a:cs typeface="+mn-cs"/>
            </a:rPr>
            <a:t>What do we want to advocate for?</a:t>
          </a:r>
        </a:p>
      </dgm:t>
    </dgm:pt>
    <dgm:pt modelId="{2F0DB93F-B18B-4CFE-9219-F72A4D508CB9}" type="parTrans" cxnId="{EE95B4C0-14AB-4EA3-859F-F0759EF20EBA}">
      <dgm:prSet/>
      <dgm:spPr/>
      <dgm:t>
        <a:bodyPr/>
        <a:lstStyle/>
        <a:p>
          <a:endParaRPr lang="en-US"/>
        </a:p>
      </dgm:t>
    </dgm:pt>
    <dgm:pt modelId="{A037084A-4ADB-46DA-B7CC-E0D5A8358854}" type="sibTrans" cxnId="{EE95B4C0-14AB-4EA3-859F-F0759EF20EBA}">
      <dgm:prSet/>
      <dgm:spPr/>
      <dgm:t>
        <a:bodyPr/>
        <a:lstStyle/>
        <a:p>
          <a:endParaRPr lang="en-US"/>
        </a:p>
      </dgm:t>
    </dgm:pt>
    <dgm:pt modelId="{8662A9C9-B2FB-1B4A-AA7C-1313E9F5CACF}">
      <dgm:prSet custT="1"/>
      <dgm:spPr/>
      <dgm:t>
        <a:bodyPr/>
        <a:lstStyle/>
        <a:p>
          <a:pPr marL="0" lvl="0" indent="0" algn="l" defTabSz="622300">
            <a:lnSpc>
              <a:spcPct val="110000"/>
            </a:lnSpc>
            <a:spcBef>
              <a:spcPct val="0"/>
            </a:spcBef>
            <a:spcAft>
              <a:spcPts val="0"/>
            </a:spcAft>
            <a:buNone/>
          </a:pPr>
          <a:r>
            <a:rPr lang="en-US" sz="1800" b="1" kern="1200" dirty="0" smtClean="0">
              <a:solidFill>
                <a:prstClr val="white"/>
              </a:solidFill>
              <a:latin typeface="Calibri"/>
              <a:ea typeface="+mn-ea"/>
              <a:cs typeface="+mn-cs"/>
            </a:rPr>
            <a:t>HEF Guidelines</a:t>
          </a:r>
          <a:endParaRPr lang="en-US" sz="1800" b="1" kern="1200" dirty="0">
            <a:solidFill>
              <a:prstClr val="white"/>
            </a:solidFill>
            <a:latin typeface="Calibri"/>
            <a:ea typeface="+mn-ea"/>
            <a:cs typeface="+mn-cs"/>
          </a:endParaRPr>
        </a:p>
      </dgm:t>
    </dgm:pt>
    <dgm:pt modelId="{EA3837CD-4043-0140-990B-D32A8D9F1722}" type="parTrans" cxnId="{631E4D29-3DD7-3E45-993F-E9D69C4380B8}">
      <dgm:prSet/>
      <dgm:spPr/>
      <dgm:t>
        <a:bodyPr/>
        <a:lstStyle/>
        <a:p>
          <a:endParaRPr lang="en-US"/>
        </a:p>
      </dgm:t>
    </dgm:pt>
    <dgm:pt modelId="{22C3C9F0-B2C1-FD40-98DC-3E855B62F64F}" type="sibTrans" cxnId="{631E4D29-3DD7-3E45-993F-E9D69C4380B8}">
      <dgm:prSet/>
      <dgm:spPr/>
      <dgm:t>
        <a:bodyPr/>
        <a:lstStyle/>
        <a:p>
          <a:endParaRPr lang="en-US"/>
        </a:p>
      </dgm:t>
    </dgm:pt>
    <dgm:pt modelId="{845D5318-D9CD-419C-99C4-BB6FC7511233}" type="pres">
      <dgm:prSet presAssocID="{EB858A4E-5049-42E0-88D2-DA1B933E68F0}" presName="diagram" presStyleCnt="0">
        <dgm:presLayoutVars>
          <dgm:dir/>
          <dgm:resizeHandles val="exact"/>
        </dgm:presLayoutVars>
      </dgm:prSet>
      <dgm:spPr/>
      <dgm:t>
        <a:bodyPr/>
        <a:lstStyle/>
        <a:p>
          <a:endParaRPr lang="en-US"/>
        </a:p>
      </dgm:t>
    </dgm:pt>
    <dgm:pt modelId="{60B0CCED-95D9-403E-939A-67E0E4C01513}" type="pres">
      <dgm:prSet presAssocID="{B06ABE03-2B4F-499F-8BAF-7C190073A54E}" presName="arrow" presStyleLbl="node1" presStyleIdx="0" presStyleCnt="1" custScaleX="157699" custScaleY="100021" custRadScaleRad="100025" custRadScaleInc="45">
        <dgm:presLayoutVars>
          <dgm:bulletEnabled val="1"/>
        </dgm:presLayoutVars>
      </dgm:prSet>
      <dgm:spPr/>
      <dgm:t>
        <a:bodyPr/>
        <a:lstStyle/>
        <a:p>
          <a:endParaRPr lang="en-US"/>
        </a:p>
      </dgm:t>
    </dgm:pt>
  </dgm:ptLst>
  <dgm:cxnLst>
    <dgm:cxn modelId="{17FE3EF1-9C14-4371-9B2B-F740D0E48119}" type="presOf" srcId="{261F6E30-78ED-4ECF-8556-1DC79CD3C90B}" destId="{60B0CCED-95D9-403E-939A-67E0E4C01513}" srcOrd="0" destOrd="5" presId="urn:microsoft.com/office/officeart/2005/8/layout/arrow5"/>
    <dgm:cxn modelId="{691FA4E9-020C-4FA1-BF06-06425BDBF19D}" type="presOf" srcId="{DE2ACEA8-5210-403C-80C3-8D4C858687A2}" destId="{60B0CCED-95D9-403E-939A-67E0E4C01513}" srcOrd="0" destOrd="1" presId="urn:microsoft.com/office/officeart/2005/8/layout/arrow5"/>
    <dgm:cxn modelId="{8C688B07-3ED7-4E5C-BAB0-A1EAF8C43063}" type="presOf" srcId="{36359084-FA09-432F-91BC-81E232E513DA}" destId="{60B0CCED-95D9-403E-939A-67E0E4C01513}" srcOrd="0" destOrd="4" presId="urn:microsoft.com/office/officeart/2005/8/layout/arrow5"/>
    <dgm:cxn modelId="{D0636062-0E20-4FA5-9D25-502A17047F31}" type="presOf" srcId="{515B55ED-DBB6-4E04-A62D-74706EF366D3}" destId="{60B0CCED-95D9-403E-939A-67E0E4C01513}" srcOrd="0" destOrd="7" presId="urn:microsoft.com/office/officeart/2005/8/layout/arrow5"/>
    <dgm:cxn modelId="{5A54FEDC-4D97-44B4-8916-0B4E6B30613C}" type="presOf" srcId="{B06ABE03-2B4F-499F-8BAF-7C190073A54E}" destId="{60B0CCED-95D9-403E-939A-67E0E4C01513}" srcOrd="0" destOrd="0" presId="urn:microsoft.com/office/officeart/2005/8/layout/arrow5"/>
    <dgm:cxn modelId="{50C2DB96-2DBE-4E73-B82E-C8C8E4B081E0}" srcId="{D612D2B2-BBE6-4A8A-8381-74B5670E863F}" destId="{D7C1E9FB-EC20-4C5F-8EFD-D19AE249E1BF}" srcOrd="0" destOrd="0" parTransId="{3346F807-EFE3-41A6-B40A-03D303FD5A56}" sibTransId="{053DE30C-3A4A-41E9-B747-39FB3A952E9E}"/>
    <dgm:cxn modelId="{1413A88F-67C3-490A-A5C7-BC52DF670089}" type="presOf" srcId="{D7C1E9FB-EC20-4C5F-8EFD-D19AE249E1BF}" destId="{60B0CCED-95D9-403E-939A-67E0E4C01513}" srcOrd="0" destOrd="3" presId="urn:microsoft.com/office/officeart/2005/8/layout/arrow5"/>
    <dgm:cxn modelId="{E46B883B-9321-462F-8C1D-3CB6802DB1C3}" srcId="{B06ABE03-2B4F-499F-8BAF-7C190073A54E}" destId="{DE2ACEA8-5210-403C-80C3-8D4C858687A2}" srcOrd="0" destOrd="0" parTransId="{BFC10B7F-096D-4D4F-AEF8-51CBEFAA29A9}" sibTransId="{57B59229-7FB8-475F-A269-7186B44D7AF2}"/>
    <dgm:cxn modelId="{AA81303E-8AE5-4A78-95EB-178EF0C6D93F}" type="presOf" srcId="{636B9C78-7E0F-4917-9A58-3FA071EFE5DB}" destId="{60B0CCED-95D9-403E-939A-67E0E4C01513}" srcOrd="0" destOrd="6" presId="urn:microsoft.com/office/officeart/2005/8/layout/arrow5"/>
    <dgm:cxn modelId="{8271B778-0D29-4696-9235-AA83E46E5A81}" type="presOf" srcId="{D612D2B2-BBE6-4A8A-8381-74B5670E863F}" destId="{60B0CCED-95D9-403E-939A-67E0E4C01513}" srcOrd="0" destOrd="2" presId="urn:microsoft.com/office/officeart/2005/8/layout/arrow5"/>
    <dgm:cxn modelId="{6EABB671-39C9-4741-A45C-A3602AE7F463}" type="presOf" srcId="{8662A9C9-B2FB-1B4A-AA7C-1313E9F5CACF}" destId="{60B0CCED-95D9-403E-939A-67E0E4C01513}" srcOrd="0" destOrd="8" presId="urn:microsoft.com/office/officeart/2005/8/layout/arrow5"/>
    <dgm:cxn modelId="{EE95B4C0-14AB-4EA3-859F-F0759EF20EBA}" srcId="{636B9C78-7E0F-4917-9A58-3FA071EFE5DB}" destId="{515B55ED-DBB6-4E04-A62D-74706EF366D3}" srcOrd="0" destOrd="0" parTransId="{2F0DB93F-B18B-4CFE-9219-F72A4D508CB9}" sibTransId="{A037084A-4ADB-46DA-B7CC-E0D5A8358854}"/>
    <dgm:cxn modelId="{95301803-84B8-468C-B615-C0F49A1380E9}" srcId="{B06ABE03-2B4F-499F-8BAF-7C190073A54E}" destId="{36359084-FA09-432F-91BC-81E232E513DA}" srcOrd="2" destOrd="0" parTransId="{C7A67B83-4D8D-4581-9C4B-4717CE0F2EF6}" sibTransId="{31B34357-86A1-4960-8E6E-9536CCCCD395}"/>
    <dgm:cxn modelId="{66CC0D0F-ED89-4255-B284-AA75A7527714}" srcId="{B06ABE03-2B4F-499F-8BAF-7C190073A54E}" destId="{D612D2B2-BBE6-4A8A-8381-74B5670E863F}" srcOrd="1" destOrd="0" parTransId="{7FAB076E-52B8-4F04-A9A0-ED06FF5C82C9}" sibTransId="{8C521312-181B-454C-B436-E2C658C3731E}"/>
    <dgm:cxn modelId="{631E4D29-3DD7-3E45-993F-E9D69C4380B8}" srcId="{636B9C78-7E0F-4917-9A58-3FA071EFE5DB}" destId="{8662A9C9-B2FB-1B4A-AA7C-1313E9F5CACF}" srcOrd="1" destOrd="0" parTransId="{EA3837CD-4043-0140-990B-D32A8D9F1722}" sibTransId="{22C3C9F0-B2C1-FD40-98DC-3E855B62F64F}"/>
    <dgm:cxn modelId="{F106DA89-1DCF-4FCA-8007-434E49E13C3F}" srcId="{36359084-FA09-432F-91BC-81E232E513DA}" destId="{261F6E30-78ED-4ECF-8556-1DC79CD3C90B}" srcOrd="0" destOrd="0" parTransId="{17CB5533-6F15-46A0-A63E-3432D6440625}" sibTransId="{D479A482-7753-4C62-B08F-3948ABAD54EA}"/>
    <dgm:cxn modelId="{79CA622E-565A-4E21-AA95-9237DCB130E3}" srcId="{EB858A4E-5049-42E0-88D2-DA1B933E68F0}" destId="{B06ABE03-2B4F-499F-8BAF-7C190073A54E}" srcOrd="0" destOrd="0" parTransId="{4F86A6DB-48A8-46F2-94BF-F1B34F431AE6}" sibTransId="{31986735-C4F0-4536-B8BD-BAA6919CD84E}"/>
    <dgm:cxn modelId="{10C87BFE-DA25-4A09-96D5-F6603DB12CE3}" type="presOf" srcId="{EB858A4E-5049-42E0-88D2-DA1B933E68F0}" destId="{845D5318-D9CD-419C-99C4-BB6FC7511233}" srcOrd="0" destOrd="0" presId="urn:microsoft.com/office/officeart/2005/8/layout/arrow5"/>
    <dgm:cxn modelId="{CAC0FFBE-E050-44F6-B854-00357DD0A95F}" srcId="{B06ABE03-2B4F-499F-8BAF-7C190073A54E}" destId="{636B9C78-7E0F-4917-9A58-3FA071EFE5DB}" srcOrd="3" destOrd="0" parTransId="{7E1B5973-2EC3-4F8A-8EFD-116C46C02018}" sibTransId="{B214AB75-5C28-4530-AFCD-EAE704F50E51}"/>
    <dgm:cxn modelId="{0D37666A-83A1-492E-A4EF-5893E3C01D5D}" type="presParOf" srcId="{845D5318-D9CD-419C-99C4-BB6FC7511233}" destId="{60B0CCED-95D9-403E-939A-67E0E4C01513}" srcOrd="0"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402D83-FA2E-4A13-9F91-FAA184767E4D}">
      <dsp:nvSpPr>
        <dsp:cNvPr id="0" name=""/>
        <dsp:cNvSpPr/>
      </dsp:nvSpPr>
      <dsp:spPr>
        <a:xfrm>
          <a:off x="0" y="125436"/>
          <a:ext cx="8229600" cy="172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a:t>The response to the pandemic showed us that changes to the current system have the potential to ameliorate some of the trauma experienced by people who are placed in emergency accommodation.  One of the most significant examples of this was the establishment of the Hotel Emergency Response, which involved the placement of support, health and security staff onsite in high use hotels. This was identified by consumers, support workers and hoteliers as a significant improvement to the safety and responsiveness of this accommodation.</a:t>
          </a:r>
        </a:p>
      </dsp:txBody>
      <dsp:txXfrm>
        <a:off x="84430" y="209866"/>
        <a:ext cx="8060740" cy="1560689"/>
      </dsp:txXfrm>
    </dsp:sp>
    <dsp:sp modelId="{41D1EE40-F3D0-4D65-AD01-ADDA765613A3}">
      <dsp:nvSpPr>
        <dsp:cNvPr id="0" name=""/>
        <dsp:cNvSpPr/>
      </dsp:nvSpPr>
      <dsp:spPr>
        <a:xfrm>
          <a:off x="0" y="1892426"/>
          <a:ext cx="8229600" cy="14591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a:t>Increasingly families are provided with a more comprehensive response to facilitate successful housing outcomes beyond temporary accommodation.  Many single-person households repeatedly churning through the system without a meaningful resolution to their lack of housing. </a:t>
          </a:r>
        </a:p>
      </dsp:txBody>
      <dsp:txXfrm>
        <a:off x="71229" y="1963655"/>
        <a:ext cx="8087142" cy="1316669"/>
      </dsp:txXfrm>
    </dsp:sp>
    <dsp:sp modelId="{26A09EB9-B084-4171-BA01-C8A53DF6D592}">
      <dsp:nvSpPr>
        <dsp:cNvPr id="0" name=""/>
        <dsp:cNvSpPr/>
      </dsp:nvSpPr>
      <dsp:spPr>
        <a:xfrm>
          <a:off x="0" y="3388994"/>
          <a:ext cx="8229600" cy="1125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AU" sz="1300" kern="1200"/>
            <a:t>In line with the Guidelines, services are often forced to prioritise HEF assistance to those deemed most likely to achieve a housing outcome. This disadvantages single-person households, who frequently cannot even enter the system on the basis that they are unlikely to be able to access a longer term support or housing outcome.</a:t>
          </a:r>
          <a:endParaRPr lang="en-US" sz="1300" kern="1200"/>
        </a:p>
      </dsp:txBody>
      <dsp:txXfrm>
        <a:off x="54944" y="3443938"/>
        <a:ext cx="8119712" cy="1015652"/>
      </dsp:txXfrm>
    </dsp:sp>
    <dsp:sp modelId="{99542F97-F313-4849-B8CC-4BADE1A0357A}">
      <dsp:nvSpPr>
        <dsp:cNvPr id="0" name=""/>
        <dsp:cNvSpPr/>
      </dsp:nvSpPr>
      <dsp:spPr>
        <a:xfrm>
          <a:off x="0" y="4551974"/>
          <a:ext cx="8229600" cy="59027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a:t>The Sector lacks detailed information on the private options it uses, with significant divergence of perceived quality and suitability across services. </a:t>
          </a:r>
        </a:p>
      </dsp:txBody>
      <dsp:txXfrm>
        <a:off x="28815" y="4580789"/>
        <a:ext cx="8171970" cy="532648"/>
      </dsp:txXfrm>
    </dsp:sp>
    <dsp:sp modelId="{7D3D9EF8-A994-412A-976A-ACE98F06D336}">
      <dsp:nvSpPr>
        <dsp:cNvPr id="0" name=""/>
        <dsp:cNvSpPr/>
      </dsp:nvSpPr>
      <dsp:spPr>
        <a:xfrm>
          <a:off x="0" y="5179692"/>
          <a:ext cx="8229600" cy="71162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AU" sz="1300" kern="1200"/>
            <a:t>By the Sector’s own rating system, the vast majority of the accommodation purchased with HEF is considered ‘inappropriate and unsafe’ accommodation.</a:t>
          </a:r>
          <a:endParaRPr lang="en-US" sz="1300" kern="1200"/>
        </a:p>
      </dsp:txBody>
      <dsp:txXfrm>
        <a:off x="34739" y="5214431"/>
        <a:ext cx="8160122" cy="6421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3852E-CE91-4FA9-9D75-0E21C5A96F43}">
      <dsp:nvSpPr>
        <dsp:cNvPr id="0" name=""/>
        <dsp:cNvSpPr/>
      </dsp:nvSpPr>
      <dsp:spPr>
        <a:xfrm>
          <a:off x="0" y="71219"/>
          <a:ext cx="8705088" cy="11719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AU" sz="1300" kern="1200" dirty="0"/>
            <a:t>The possibility of rapidly repurposing existing properties for use as crisis supported accommodation has been demonstrated in the establishment of the COVID Isolation Recovery Facility (CIRF) facilities during the pandemic - with the support of government, there are likely to be further opportunities to utilise existing residential or commercial properties in the aftermath of the pandemic.</a:t>
          </a:r>
          <a:br>
            <a:rPr lang="en-AU" sz="1300" kern="1200" dirty="0"/>
          </a:br>
          <a:endParaRPr lang="en-US" sz="1300" kern="1200" dirty="0"/>
        </a:p>
      </dsp:txBody>
      <dsp:txXfrm>
        <a:off x="57208" y="128427"/>
        <a:ext cx="8590672" cy="1057496"/>
      </dsp:txXfrm>
    </dsp:sp>
    <dsp:sp modelId="{4C183893-2941-4160-A2D5-30A922B774AE}">
      <dsp:nvSpPr>
        <dsp:cNvPr id="0" name=""/>
        <dsp:cNvSpPr/>
      </dsp:nvSpPr>
      <dsp:spPr>
        <a:xfrm>
          <a:off x="0" y="1280572"/>
          <a:ext cx="8705088" cy="14500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a:t>The response to the pandemic showed us that changes to the current system have the potential to ameliorate some of the trauma experienced by people who are placed in emergency accommodation.  One of the most significant examples of this was the establishment of the Hotel Emergency Response, which involved the placement of support, health and security staff onsite in high use hotels. This was identified by consumers, support workers and hoteliers as a significant improvement to the safety and responsiveness of this accommodation.</a:t>
          </a:r>
          <a:r>
            <a:rPr lang="en-AU" sz="1300" kern="1200" dirty="0"/>
            <a:t/>
          </a:r>
          <a:br>
            <a:rPr lang="en-AU" sz="1300" kern="1200" dirty="0"/>
          </a:br>
          <a:endParaRPr lang="en-US" sz="1300" kern="1200" dirty="0"/>
        </a:p>
      </dsp:txBody>
      <dsp:txXfrm>
        <a:off x="70787" y="1351359"/>
        <a:ext cx="8563514" cy="1308510"/>
      </dsp:txXfrm>
    </dsp:sp>
    <dsp:sp modelId="{778ED494-F8D3-41B6-B5BD-573BA14052BF}">
      <dsp:nvSpPr>
        <dsp:cNvPr id="0" name=""/>
        <dsp:cNvSpPr/>
      </dsp:nvSpPr>
      <dsp:spPr>
        <a:xfrm>
          <a:off x="0" y="2768096"/>
          <a:ext cx="8705088" cy="26786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a:t>Even with this significant investment and the investment of the historic Housing Big Build, the provision of emergency accommodation will always be required as part of the ongoing system response.   Overall, the Crisis Accommodation Options Project has reinforced the final conclusions of the </a:t>
          </a:r>
          <a:r>
            <a:rPr lang="en-US" sz="1300" i="1" kern="1200" dirty="0"/>
            <a:t>Crisis in Crisis</a:t>
          </a:r>
          <a:r>
            <a:rPr lang="en-US" sz="1300" kern="1200" dirty="0"/>
            <a:t> report:</a:t>
          </a:r>
          <a:br>
            <a:rPr lang="en-US" sz="1300" kern="1200" dirty="0"/>
          </a:br>
          <a:r>
            <a:rPr lang="en-US" sz="1300" kern="1200" dirty="0"/>
            <a:t>* it is unrealistic to expect a private, for profit Sector to appropriately respond to the needs of those in crisis and that the Sector’s reliance on low end accommodation, which is rated as ‘inappropriate and unsafe’, is exacerbating the trauma experienced by consumers; and that</a:t>
          </a:r>
        </a:p>
        <a:p>
          <a:pPr lvl="0" algn="l" defTabSz="577850">
            <a:lnSpc>
              <a:spcPct val="90000"/>
            </a:lnSpc>
            <a:spcBef>
              <a:spcPct val="0"/>
            </a:spcBef>
            <a:spcAft>
              <a:spcPct val="35000"/>
            </a:spcAft>
          </a:pPr>
          <a:r>
            <a:rPr lang="en-US" sz="1300" kern="1200" dirty="0"/>
            <a:t>* provision of emergency accommodation, particularly in the absence of sufficient support capacity, contributes to ‘churn’ amongst those experiencing homelessness and is not contributing the achievement of appropriate long-term housing outcomes.</a:t>
          </a:r>
        </a:p>
      </dsp:txBody>
      <dsp:txXfrm>
        <a:off x="130763" y="2898859"/>
        <a:ext cx="8443562" cy="2417165"/>
      </dsp:txXfrm>
    </dsp:sp>
    <dsp:sp modelId="{E49D460C-06EA-4902-85B3-5023239D9ED5}">
      <dsp:nvSpPr>
        <dsp:cNvPr id="0" name=""/>
        <dsp:cNvSpPr/>
      </dsp:nvSpPr>
      <dsp:spPr>
        <a:xfrm>
          <a:off x="0" y="5446788"/>
          <a:ext cx="8705088" cy="215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6387" tIns="16510" rIns="92456" bIns="16510" numCol="1" spcCol="1270" anchor="t" anchorCtr="0">
          <a:noAutofit/>
        </a:bodyPr>
        <a:lstStyle/>
        <a:p>
          <a:pPr marL="57150" lvl="1" indent="-57150" algn="l" defTabSz="444500">
            <a:lnSpc>
              <a:spcPct val="90000"/>
            </a:lnSpc>
            <a:spcBef>
              <a:spcPct val="0"/>
            </a:spcBef>
            <a:spcAft>
              <a:spcPct val="20000"/>
            </a:spcAft>
            <a:buChar char="••"/>
          </a:pPr>
          <a:endParaRPr lang="en-US" sz="1000" kern="1200" dirty="0"/>
        </a:p>
      </dsp:txBody>
      <dsp:txXfrm>
        <a:off x="0" y="5446788"/>
        <a:ext cx="8705088" cy="2152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770A42-0668-41A5-B923-71F08C84C860}">
      <dsp:nvSpPr>
        <dsp:cNvPr id="0" name=""/>
        <dsp:cNvSpPr/>
      </dsp:nvSpPr>
      <dsp:spPr>
        <a:xfrm>
          <a:off x="0" y="76556"/>
          <a:ext cx="8229600" cy="8353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a:t>Northern and Western LASNs signed off recommendations in December 2020.</a:t>
          </a:r>
        </a:p>
      </dsp:txBody>
      <dsp:txXfrm>
        <a:off x="40780" y="117336"/>
        <a:ext cx="8148040" cy="753819"/>
      </dsp:txXfrm>
    </dsp:sp>
    <dsp:sp modelId="{31D45E32-4D44-4557-8A4B-CE540DA90921}">
      <dsp:nvSpPr>
        <dsp:cNvPr id="0" name=""/>
        <dsp:cNvSpPr/>
      </dsp:nvSpPr>
      <dsp:spPr>
        <a:xfrm>
          <a:off x="0" y="972416"/>
          <a:ext cx="8229600" cy="8353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a:t>Report sent to DFFH January 2021</a:t>
          </a:r>
        </a:p>
      </dsp:txBody>
      <dsp:txXfrm>
        <a:off x="40780" y="1013196"/>
        <a:ext cx="8148040" cy="753819"/>
      </dsp:txXfrm>
    </dsp:sp>
    <dsp:sp modelId="{D16D01D5-4781-461B-AC2A-ACB5249E49D3}">
      <dsp:nvSpPr>
        <dsp:cNvPr id="0" name=""/>
        <dsp:cNvSpPr/>
      </dsp:nvSpPr>
      <dsp:spPr>
        <a:xfrm>
          <a:off x="0" y="1868276"/>
          <a:ext cx="8229600" cy="8353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a:t>Crisis in Crisis Working Group drafted implementation options</a:t>
          </a:r>
        </a:p>
      </dsp:txBody>
      <dsp:txXfrm>
        <a:off x="40780" y="1909056"/>
        <a:ext cx="8148040" cy="753819"/>
      </dsp:txXfrm>
    </dsp:sp>
    <dsp:sp modelId="{ABFA11E4-2D28-43F5-ADA4-D73E0FE27B57}">
      <dsp:nvSpPr>
        <dsp:cNvPr id="0" name=""/>
        <dsp:cNvSpPr/>
      </dsp:nvSpPr>
      <dsp:spPr>
        <a:xfrm>
          <a:off x="0" y="2764137"/>
          <a:ext cx="8229600" cy="8353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a:t>LASNs considered options in August 21</a:t>
          </a:r>
        </a:p>
      </dsp:txBody>
      <dsp:txXfrm>
        <a:off x="40780" y="2804917"/>
        <a:ext cx="8148040" cy="753819"/>
      </dsp:txXfrm>
    </dsp:sp>
    <dsp:sp modelId="{8A517DD4-EFB3-4A02-9759-9E2CC442F256}">
      <dsp:nvSpPr>
        <dsp:cNvPr id="0" name=""/>
        <dsp:cNvSpPr/>
      </dsp:nvSpPr>
      <dsp:spPr>
        <a:xfrm>
          <a:off x="0" y="3659997"/>
          <a:ext cx="8229600" cy="8353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a:t>Crisis in Crisis Working Group developed vision statement to identify LASNs’ aspirations.</a:t>
          </a:r>
        </a:p>
      </dsp:txBody>
      <dsp:txXfrm>
        <a:off x="40780" y="3700777"/>
        <a:ext cx="8148040" cy="753819"/>
      </dsp:txXfrm>
    </dsp:sp>
    <dsp:sp modelId="{76EAB2CD-8E7E-4B8F-B7CC-2EA8E90A7C96}">
      <dsp:nvSpPr>
        <dsp:cNvPr id="0" name=""/>
        <dsp:cNvSpPr/>
      </dsp:nvSpPr>
      <dsp:spPr>
        <a:xfrm>
          <a:off x="0" y="4555857"/>
          <a:ext cx="8229600" cy="8353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a:t>Joint LASN meeting: LASNs to plan implementation priorities and strategies.</a:t>
          </a:r>
        </a:p>
      </dsp:txBody>
      <dsp:txXfrm>
        <a:off x="40780" y="4596637"/>
        <a:ext cx="8148040" cy="7538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B0CCED-95D9-403E-939A-67E0E4C01513}">
      <dsp:nvSpPr>
        <dsp:cNvPr id="0" name=""/>
        <dsp:cNvSpPr/>
      </dsp:nvSpPr>
      <dsp:spPr>
        <a:xfrm>
          <a:off x="566918" y="0"/>
          <a:ext cx="7726639" cy="4900641"/>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t" anchorCtr="0">
          <a:noAutofit/>
        </a:bodyPr>
        <a:lstStyle/>
        <a:p>
          <a:pPr marL="0" lvl="0" algn="l" defTabSz="622300">
            <a:lnSpc>
              <a:spcPct val="90000"/>
            </a:lnSpc>
            <a:spcBef>
              <a:spcPct val="0"/>
            </a:spcBef>
            <a:spcAft>
              <a:spcPct val="35000"/>
            </a:spcAft>
            <a:buNone/>
          </a:pPr>
          <a:r>
            <a:rPr lang="en-US" sz="1800" b="1" kern="1200" dirty="0">
              <a:solidFill>
                <a:schemeClr val="bg1"/>
              </a:solidFill>
            </a:rPr>
            <a:t>Further development and implementation of a rating scale</a:t>
          </a:r>
        </a:p>
        <a:p>
          <a:pPr marL="114300" lvl="2" indent="0" algn="l" defTabSz="488950">
            <a:lnSpc>
              <a:spcPct val="90000"/>
            </a:lnSpc>
            <a:spcBef>
              <a:spcPct val="0"/>
            </a:spcBef>
            <a:spcAft>
              <a:spcPct val="15000"/>
            </a:spcAft>
            <a:buChar char="••"/>
          </a:pPr>
          <a:r>
            <a:rPr lang="en-US" sz="1400" kern="1200" dirty="0">
              <a:solidFill>
                <a:schemeClr val="tx1"/>
              </a:solidFill>
            </a:rPr>
            <a:t>How can we implement a rating scale? </a:t>
          </a:r>
          <a:r>
            <a:rPr lang="en-US" sz="1100" kern="1200" dirty="0"/>
            <a:t/>
          </a:r>
          <a:br>
            <a:rPr lang="en-US" sz="1100" kern="1200" dirty="0"/>
          </a:br>
          <a:endParaRPr lang="en-US" sz="1100" kern="1200" dirty="0"/>
        </a:p>
        <a:p>
          <a:pPr marL="0" lvl="0" indent="0" algn="l" defTabSz="622300">
            <a:lnSpc>
              <a:spcPct val="90000"/>
            </a:lnSpc>
            <a:spcBef>
              <a:spcPct val="0"/>
            </a:spcBef>
            <a:spcAft>
              <a:spcPct val="35000"/>
            </a:spcAft>
            <a:buChar char="••"/>
          </a:pPr>
          <a:r>
            <a:rPr lang="en-US" sz="1800" b="1" kern="1200" dirty="0">
              <a:solidFill>
                <a:prstClr val="white"/>
              </a:solidFill>
              <a:latin typeface="Calibri"/>
              <a:ea typeface="+mn-ea"/>
              <a:cs typeface="+mn-cs"/>
            </a:rPr>
            <a:t>A consumer survey to explore the consumer perspective on crisis accommodation options</a:t>
          </a:r>
        </a:p>
        <a:p>
          <a:pPr marL="114300" lvl="2" indent="0" algn="l" defTabSz="488950">
            <a:lnSpc>
              <a:spcPct val="90000"/>
            </a:lnSpc>
            <a:spcBef>
              <a:spcPct val="0"/>
            </a:spcBef>
            <a:spcAft>
              <a:spcPct val="15000"/>
            </a:spcAft>
            <a:buChar char="••"/>
          </a:pPr>
          <a:r>
            <a:rPr lang="en-US" sz="1400" kern="1200" dirty="0">
              <a:solidFill>
                <a:prstClr val="black"/>
              </a:solidFill>
              <a:latin typeface="Calibri"/>
              <a:ea typeface="+mn-ea"/>
              <a:cs typeface="+mn-cs"/>
            </a:rPr>
            <a:t>What do we want to know from consumers that will assist our decision making?</a:t>
          </a:r>
          <a:r>
            <a:rPr lang="en-US" sz="1100" kern="1200" dirty="0"/>
            <a:t/>
          </a:r>
          <a:br>
            <a:rPr lang="en-US" sz="1100" kern="1200" dirty="0"/>
          </a:br>
          <a:endParaRPr lang="en-US" sz="1100" kern="1200" dirty="0"/>
        </a:p>
        <a:p>
          <a:pPr marL="0" lvl="0" indent="0" algn="l" defTabSz="622300">
            <a:lnSpc>
              <a:spcPct val="90000"/>
            </a:lnSpc>
            <a:spcBef>
              <a:spcPct val="0"/>
            </a:spcBef>
            <a:spcAft>
              <a:spcPct val="35000"/>
            </a:spcAft>
            <a:buChar char="••"/>
          </a:pPr>
          <a:r>
            <a:rPr lang="en-US" sz="1800" b="1" kern="1200" dirty="0">
              <a:solidFill>
                <a:prstClr val="white"/>
              </a:solidFill>
              <a:latin typeface="Calibri"/>
              <a:ea typeface="+mn-ea"/>
              <a:cs typeface="+mn-cs"/>
            </a:rPr>
            <a:t>Documentation of the barriers to implementation   </a:t>
          </a:r>
        </a:p>
        <a:p>
          <a:pPr marL="0" lvl="0" indent="0" algn="l" defTabSz="622300">
            <a:lnSpc>
              <a:spcPct val="90000"/>
            </a:lnSpc>
            <a:spcBef>
              <a:spcPct val="0"/>
            </a:spcBef>
            <a:spcAft>
              <a:spcPts val="0"/>
            </a:spcAft>
            <a:buChar char="••"/>
          </a:pPr>
          <a:r>
            <a:rPr lang="en-US" sz="1400" kern="1200" dirty="0">
              <a:solidFill>
                <a:prstClr val="black"/>
              </a:solidFill>
              <a:latin typeface="Calibri"/>
              <a:ea typeface="+mn-ea"/>
              <a:cs typeface="+mn-cs"/>
            </a:rPr>
            <a:t>How do we explore and address these barriers</a:t>
          </a:r>
          <a:r>
            <a:rPr lang="en-US" sz="1400" kern="1200" dirty="0" smtClean="0">
              <a:solidFill>
                <a:prstClr val="black"/>
              </a:solidFill>
              <a:latin typeface="Calibri"/>
              <a:ea typeface="+mn-ea"/>
              <a:cs typeface="+mn-cs"/>
            </a:rPr>
            <a:t>?</a:t>
          </a:r>
          <a:endParaRPr lang="en-US" sz="1800" b="1" kern="1200" dirty="0">
            <a:solidFill>
              <a:prstClr val="white"/>
            </a:solidFill>
            <a:latin typeface="Calibri"/>
            <a:ea typeface="+mn-ea"/>
            <a:cs typeface="+mn-cs"/>
          </a:endParaRPr>
        </a:p>
        <a:p>
          <a:pPr marL="0" lvl="0" indent="0" algn="l" defTabSz="622300">
            <a:lnSpc>
              <a:spcPct val="110000"/>
            </a:lnSpc>
            <a:spcBef>
              <a:spcPct val="0"/>
            </a:spcBef>
            <a:spcAft>
              <a:spcPts val="0"/>
            </a:spcAft>
            <a:buChar char="••"/>
          </a:pPr>
          <a:r>
            <a:rPr lang="en-US" sz="1800" b="1" kern="1200" dirty="0">
              <a:solidFill>
                <a:prstClr val="white"/>
              </a:solidFill>
              <a:latin typeface="Calibri"/>
              <a:ea typeface="+mn-ea"/>
              <a:cs typeface="+mn-cs"/>
            </a:rPr>
            <a:t>Advocacy </a:t>
          </a:r>
        </a:p>
        <a:p>
          <a:pPr marL="114300" lvl="2" indent="0" algn="l" defTabSz="488950">
            <a:lnSpc>
              <a:spcPct val="90000"/>
            </a:lnSpc>
            <a:spcBef>
              <a:spcPct val="0"/>
            </a:spcBef>
            <a:spcAft>
              <a:spcPct val="15000"/>
            </a:spcAft>
            <a:buChar char="••"/>
          </a:pPr>
          <a:r>
            <a:rPr lang="en-US" sz="1100" kern="1200" dirty="0">
              <a:solidFill>
                <a:schemeClr val="tx1"/>
              </a:solidFill>
            </a:rPr>
            <a:t> </a:t>
          </a:r>
          <a:r>
            <a:rPr lang="en-US" sz="1400" kern="1200" dirty="0">
              <a:solidFill>
                <a:schemeClr val="tx1"/>
              </a:solidFill>
              <a:latin typeface="Calibri"/>
              <a:ea typeface="+mn-ea"/>
              <a:cs typeface="+mn-cs"/>
            </a:rPr>
            <a:t>What do we want to advocate for?</a:t>
          </a:r>
        </a:p>
        <a:p>
          <a:pPr marL="0" lvl="0" indent="0" algn="l" defTabSz="622300">
            <a:lnSpc>
              <a:spcPct val="110000"/>
            </a:lnSpc>
            <a:spcBef>
              <a:spcPct val="0"/>
            </a:spcBef>
            <a:spcAft>
              <a:spcPts val="0"/>
            </a:spcAft>
            <a:buChar char="••"/>
          </a:pPr>
          <a:r>
            <a:rPr lang="en-US" sz="1800" b="1" kern="1200" dirty="0" smtClean="0">
              <a:solidFill>
                <a:prstClr val="white"/>
              </a:solidFill>
              <a:latin typeface="Calibri"/>
              <a:ea typeface="+mn-ea"/>
              <a:cs typeface="+mn-cs"/>
            </a:rPr>
            <a:t>HEF Guidelines</a:t>
          </a:r>
          <a:endParaRPr lang="en-US" sz="1800" b="1" kern="1200" dirty="0">
            <a:solidFill>
              <a:prstClr val="white"/>
            </a:solidFill>
            <a:latin typeface="Calibri"/>
            <a:ea typeface="+mn-ea"/>
            <a:cs typeface="+mn-cs"/>
          </a:endParaRPr>
        </a:p>
      </dsp:txBody>
      <dsp:txXfrm>
        <a:off x="2498578" y="0"/>
        <a:ext cx="3863319" cy="404302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49802A-1F12-4442-A5F9-0766BF8445EF}" type="datetimeFigureOut">
              <a:rPr lang="en-AU" smtClean="0"/>
              <a:t>8/10/2021</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3F738D-ADC4-4115-9246-02D7D8D5FB6A}" type="slidenum">
              <a:rPr lang="en-AU" smtClean="0"/>
              <a:t>‹#›</a:t>
            </a:fld>
            <a:endParaRPr lang="en-AU"/>
          </a:p>
        </p:txBody>
      </p:sp>
    </p:spTree>
    <p:extLst>
      <p:ext uri="{BB962C8B-B14F-4D97-AF65-F5344CB8AC3E}">
        <p14:creationId xmlns:p14="http://schemas.microsoft.com/office/powerpoint/2010/main" val="932105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C93F738D-ADC4-4115-9246-02D7D8D5FB6A}" type="slidenum">
              <a:rPr lang="en-AU" smtClean="0"/>
              <a:t>1</a:t>
            </a:fld>
            <a:endParaRPr lang="en-AU"/>
          </a:p>
        </p:txBody>
      </p:sp>
    </p:spTree>
    <p:extLst>
      <p:ext uri="{BB962C8B-B14F-4D97-AF65-F5344CB8AC3E}">
        <p14:creationId xmlns:p14="http://schemas.microsoft.com/office/powerpoint/2010/main" val="40740588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C93F738D-ADC4-4115-9246-02D7D8D5FB6A}" type="slidenum">
              <a:rPr lang="en-AU" smtClean="0"/>
              <a:t>10</a:t>
            </a:fld>
            <a:endParaRPr lang="en-AU"/>
          </a:p>
        </p:txBody>
      </p:sp>
    </p:spTree>
    <p:extLst>
      <p:ext uri="{BB962C8B-B14F-4D97-AF65-F5344CB8AC3E}">
        <p14:creationId xmlns:p14="http://schemas.microsoft.com/office/powerpoint/2010/main" val="4270813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C93F738D-ADC4-4115-9246-02D7D8D5FB6A}" type="slidenum">
              <a:rPr lang="en-AU" smtClean="0"/>
              <a:t>11</a:t>
            </a:fld>
            <a:endParaRPr lang="en-AU"/>
          </a:p>
        </p:txBody>
      </p:sp>
    </p:spTree>
    <p:extLst>
      <p:ext uri="{BB962C8B-B14F-4D97-AF65-F5344CB8AC3E}">
        <p14:creationId xmlns:p14="http://schemas.microsoft.com/office/powerpoint/2010/main" val="20436027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C93F738D-ADC4-4115-9246-02D7D8D5FB6A}" type="slidenum">
              <a:rPr lang="en-AU" smtClean="0"/>
              <a:t>12</a:t>
            </a:fld>
            <a:endParaRPr lang="en-AU"/>
          </a:p>
        </p:txBody>
      </p:sp>
    </p:spTree>
    <p:extLst>
      <p:ext uri="{BB962C8B-B14F-4D97-AF65-F5344CB8AC3E}">
        <p14:creationId xmlns:p14="http://schemas.microsoft.com/office/powerpoint/2010/main" val="2277111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C93F738D-ADC4-4115-9246-02D7D8D5FB6A}" type="slidenum">
              <a:rPr lang="en-AU" smtClean="0"/>
              <a:t>13</a:t>
            </a:fld>
            <a:endParaRPr lang="en-AU"/>
          </a:p>
        </p:txBody>
      </p:sp>
    </p:spTree>
    <p:extLst>
      <p:ext uri="{BB962C8B-B14F-4D97-AF65-F5344CB8AC3E}">
        <p14:creationId xmlns:p14="http://schemas.microsoft.com/office/powerpoint/2010/main" val="2668766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C93F738D-ADC4-4115-9246-02D7D8D5FB6A}" type="slidenum">
              <a:rPr lang="en-AU" smtClean="0"/>
              <a:t>14</a:t>
            </a:fld>
            <a:endParaRPr lang="en-AU"/>
          </a:p>
        </p:txBody>
      </p:sp>
    </p:spTree>
    <p:extLst>
      <p:ext uri="{BB962C8B-B14F-4D97-AF65-F5344CB8AC3E}">
        <p14:creationId xmlns:p14="http://schemas.microsoft.com/office/powerpoint/2010/main" val="1418177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C93F738D-ADC4-4115-9246-02D7D8D5FB6A}" type="slidenum">
              <a:rPr lang="en-AU" smtClean="0"/>
              <a:t>2</a:t>
            </a:fld>
            <a:endParaRPr lang="en-AU"/>
          </a:p>
        </p:txBody>
      </p:sp>
    </p:spTree>
    <p:extLst>
      <p:ext uri="{BB962C8B-B14F-4D97-AF65-F5344CB8AC3E}">
        <p14:creationId xmlns:p14="http://schemas.microsoft.com/office/powerpoint/2010/main" val="1494621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C93F738D-ADC4-4115-9246-02D7D8D5FB6A}" type="slidenum">
              <a:rPr lang="en-AU" smtClean="0"/>
              <a:t>3</a:t>
            </a:fld>
            <a:endParaRPr lang="en-AU"/>
          </a:p>
        </p:txBody>
      </p:sp>
    </p:spTree>
    <p:extLst>
      <p:ext uri="{BB962C8B-B14F-4D97-AF65-F5344CB8AC3E}">
        <p14:creationId xmlns:p14="http://schemas.microsoft.com/office/powerpoint/2010/main" val="2650283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C93F738D-ADC4-4115-9246-02D7D8D5FB6A}" type="slidenum">
              <a:rPr lang="en-AU" smtClean="0"/>
              <a:t>4</a:t>
            </a:fld>
            <a:endParaRPr lang="en-AU"/>
          </a:p>
        </p:txBody>
      </p:sp>
    </p:spTree>
    <p:extLst>
      <p:ext uri="{BB962C8B-B14F-4D97-AF65-F5344CB8AC3E}">
        <p14:creationId xmlns:p14="http://schemas.microsoft.com/office/powerpoint/2010/main" val="2894305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C93F738D-ADC4-4115-9246-02D7D8D5FB6A}" type="slidenum">
              <a:rPr lang="en-AU" smtClean="0"/>
              <a:t>5</a:t>
            </a:fld>
            <a:endParaRPr lang="en-AU"/>
          </a:p>
        </p:txBody>
      </p:sp>
    </p:spTree>
    <p:extLst>
      <p:ext uri="{BB962C8B-B14F-4D97-AF65-F5344CB8AC3E}">
        <p14:creationId xmlns:p14="http://schemas.microsoft.com/office/powerpoint/2010/main" val="2123685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C93F738D-ADC4-4115-9246-02D7D8D5FB6A}" type="slidenum">
              <a:rPr lang="en-AU" smtClean="0"/>
              <a:t>6</a:t>
            </a:fld>
            <a:endParaRPr lang="en-AU"/>
          </a:p>
        </p:txBody>
      </p:sp>
    </p:spTree>
    <p:extLst>
      <p:ext uri="{BB962C8B-B14F-4D97-AF65-F5344CB8AC3E}">
        <p14:creationId xmlns:p14="http://schemas.microsoft.com/office/powerpoint/2010/main" val="2643232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February 2019 the Northern and Western LASNs endorsed the Crisis in Crisis Report, which was launched publicly.  Statements of support from around the State.</a:t>
            </a:r>
          </a:p>
          <a:p>
            <a:endParaRPr lang="en-US" dirty="0"/>
          </a:p>
          <a:p>
            <a:r>
              <a:rPr lang="en-US" dirty="0"/>
              <a:t>Statewide support for the report – VHN picked up the issue as its primary advocacy activity.</a:t>
            </a:r>
            <a:endParaRPr lang="en-AU" dirty="0"/>
          </a:p>
        </p:txBody>
      </p:sp>
      <p:sp>
        <p:nvSpPr>
          <p:cNvPr id="4" name="Slide Number Placeholder 3"/>
          <p:cNvSpPr>
            <a:spLocks noGrp="1"/>
          </p:cNvSpPr>
          <p:nvPr>
            <p:ph type="sldNum" sz="quarter" idx="5"/>
          </p:nvPr>
        </p:nvSpPr>
        <p:spPr/>
        <p:txBody>
          <a:bodyPr/>
          <a:lstStyle/>
          <a:p>
            <a:fld id="{C93F738D-ADC4-4115-9246-02D7D8D5FB6A}" type="slidenum">
              <a:rPr lang="en-AU" smtClean="0"/>
              <a:t>7</a:t>
            </a:fld>
            <a:endParaRPr lang="en-AU"/>
          </a:p>
        </p:txBody>
      </p:sp>
    </p:spTree>
    <p:extLst>
      <p:ext uri="{BB962C8B-B14F-4D97-AF65-F5344CB8AC3E}">
        <p14:creationId xmlns:p14="http://schemas.microsoft.com/office/powerpoint/2010/main" val="3702200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3F738D-ADC4-4115-9246-02D7D8D5FB6A}" type="slidenum">
              <a:rPr lang="en-AU" smtClean="0"/>
              <a:t>8</a:t>
            </a:fld>
            <a:endParaRPr lang="en-AU"/>
          </a:p>
        </p:txBody>
      </p:sp>
    </p:spTree>
    <p:extLst>
      <p:ext uri="{BB962C8B-B14F-4D97-AF65-F5344CB8AC3E}">
        <p14:creationId xmlns:p14="http://schemas.microsoft.com/office/powerpoint/2010/main" val="1328360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C93F738D-ADC4-4115-9246-02D7D8D5FB6A}" type="slidenum">
              <a:rPr lang="en-AU" smtClean="0"/>
              <a:t>9</a:t>
            </a:fld>
            <a:endParaRPr lang="en-AU"/>
          </a:p>
        </p:txBody>
      </p:sp>
    </p:spTree>
    <p:extLst>
      <p:ext uri="{BB962C8B-B14F-4D97-AF65-F5344CB8AC3E}">
        <p14:creationId xmlns:p14="http://schemas.microsoft.com/office/powerpoint/2010/main" val="1866571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D0A81BDD-8B6B-E84C-8C5A-CDA0C3B3A3D2}" type="datetimeFigureOut">
              <a:rPr lang="en-US" smtClean="0"/>
              <a:t>8/10/2021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A0B9C-8C0E-4C46-BD84-CFFEF3BE5B3B}" type="slidenum">
              <a:rPr lang="en-US" smtClean="0"/>
              <a:t>‹#›</a:t>
            </a:fld>
            <a:endParaRPr lang="en-US"/>
          </a:p>
        </p:txBody>
      </p:sp>
    </p:spTree>
    <p:extLst>
      <p:ext uri="{BB962C8B-B14F-4D97-AF65-F5344CB8AC3E}">
        <p14:creationId xmlns:p14="http://schemas.microsoft.com/office/powerpoint/2010/main" val="780480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D0A81BDD-8B6B-E84C-8C5A-CDA0C3B3A3D2}" type="datetimeFigureOut">
              <a:rPr lang="en-US" smtClean="0"/>
              <a:t>8/10/2021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A0B9C-8C0E-4C46-BD84-CFFEF3BE5B3B}" type="slidenum">
              <a:rPr lang="en-US" smtClean="0"/>
              <a:t>‹#›</a:t>
            </a:fld>
            <a:endParaRPr lang="en-US"/>
          </a:p>
        </p:txBody>
      </p:sp>
    </p:spTree>
    <p:extLst>
      <p:ext uri="{BB962C8B-B14F-4D97-AF65-F5344CB8AC3E}">
        <p14:creationId xmlns:p14="http://schemas.microsoft.com/office/powerpoint/2010/main" val="148699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D0A81BDD-8B6B-E84C-8C5A-CDA0C3B3A3D2}" type="datetimeFigureOut">
              <a:rPr lang="en-US" smtClean="0"/>
              <a:t>8/10/2021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A0B9C-8C0E-4C46-BD84-CFFEF3BE5B3B}" type="slidenum">
              <a:rPr lang="en-US" smtClean="0"/>
              <a:t>‹#›</a:t>
            </a:fld>
            <a:endParaRPr lang="en-US"/>
          </a:p>
        </p:txBody>
      </p:sp>
    </p:spTree>
    <p:extLst>
      <p:ext uri="{BB962C8B-B14F-4D97-AF65-F5344CB8AC3E}">
        <p14:creationId xmlns:p14="http://schemas.microsoft.com/office/powerpoint/2010/main" val="402311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D0A81BDD-8B6B-E84C-8C5A-CDA0C3B3A3D2}" type="datetimeFigureOut">
              <a:rPr lang="en-US" smtClean="0"/>
              <a:t>8/10/2021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A0B9C-8C0E-4C46-BD84-CFFEF3BE5B3B}" type="slidenum">
              <a:rPr lang="en-US" smtClean="0"/>
              <a:t>‹#›</a:t>
            </a:fld>
            <a:endParaRPr lang="en-US"/>
          </a:p>
        </p:txBody>
      </p:sp>
    </p:spTree>
    <p:extLst>
      <p:ext uri="{BB962C8B-B14F-4D97-AF65-F5344CB8AC3E}">
        <p14:creationId xmlns:p14="http://schemas.microsoft.com/office/powerpoint/2010/main" val="1910708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D0A81BDD-8B6B-E84C-8C5A-CDA0C3B3A3D2}" type="datetimeFigureOut">
              <a:rPr lang="en-US" smtClean="0"/>
              <a:t>8/10/2021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A0B9C-8C0E-4C46-BD84-CFFEF3BE5B3B}" type="slidenum">
              <a:rPr lang="en-US" smtClean="0"/>
              <a:t>‹#›</a:t>
            </a:fld>
            <a:endParaRPr lang="en-US"/>
          </a:p>
        </p:txBody>
      </p:sp>
    </p:spTree>
    <p:extLst>
      <p:ext uri="{BB962C8B-B14F-4D97-AF65-F5344CB8AC3E}">
        <p14:creationId xmlns:p14="http://schemas.microsoft.com/office/powerpoint/2010/main" val="3997212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D0A81BDD-8B6B-E84C-8C5A-CDA0C3B3A3D2}" type="datetimeFigureOut">
              <a:rPr lang="en-US" smtClean="0"/>
              <a:t>8/10/2021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A0B9C-8C0E-4C46-BD84-CFFEF3BE5B3B}" type="slidenum">
              <a:rPr lang="en-US" smtClean="0"/>
              <a:t>‹#›</a:t>
            </a:fld>
            <a:endParaRPr lang="en-US"/>
          </a:p>
        </p:txBody>
      </p:sp>
    </p:spTree>
    <p:extLst>
      <p:ext uri="{BB962C8B-B14F-4D97-AF65-F5344CB8AC3E}">
        <p14:creationId xmlns:p14="http://schemas.microsoft.com/office/powerpoint/2010/main" val="722751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D0A81BDD-8B6B-E84C-8C5A-CDA0C3B3A3D2}" type="datetimeFigureOut">
              <a:rPr lang="en-US" smtClean="0"/>
              <a:t>8/10/2021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4A0B9C-8C0E-4C46-BD84-CFFEF3BE5B3B}" type="slidenum">
              <a:rPr lang="en-US" smtClean="0"/>
              <a:t>‹#›</a:t>
            </a:fld>
            <a:endParaRPr lang="en-US"/>
          </a:p>
        </p:txBody>
      </p:sp>
    </p:spTree>
    <p:extLst>
      <p:ext uri="{BB962C8B-B14F-4D97-AF65-F5344CB8AC3E}">
        <p14:creationId xmlns:p14="http://schemas.microsoft.com/office/powerpoint/2010/main" val="1911730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D0A81BDD-8B6B-E84C-8C5A-CDA0C3B3A3D2}" type="datetimeFigureOut">
              <a:rPr lang="en-US" smtClean="0"/>
              <a:t>8/10/2021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4A0B9C-8C0E-4C46-BD84-CFFEF3BE5B3B}" type="slidenum">
              <a:rPr lang="en-US" smtClean="0"/>
              <a:t>‹#›</a:t>
            </a:fld>
            <a:endParaRPr lang="en-US"/>
          </a:p>
        </p:txBody>
      </p:sp>
    </p:spTree>
    <p:extLst>
      <p:ext uri="{BB962C8B-B14F-4D97-AF65-F5344CB8AC3E}">
        <p14:creationId xmlns:p14="http://schemas.microsoft.com/office/powerpoint/2010/main" val="629669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A81BDD-8B6B-E84C-8C5A-CDA0C3B3A3D2}" type="datetimeFigureOut">
              <a:rPr lang="en-US" smtClean="0"/>
              <a:t>8/10/2021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4A0B9C-8C0E-4C46-BD84-CFFEF3BE5B3B}" type="slidenum">
              <a:rPr lang="en-US" smtClean="0"/>
              <a:t>‹#›</a:t>
            </a:fld>
            <a:endParaRPr lang="en-US"/>
          </a:p>
        </p:txBody>
      </p:sp>
    </p:spTree>
    <p:extLst>
      <p:ext uri="{BB962C8B-B14F-4D97-AF65-F5344CB8AC3E}">
        <p14:creationId xmlns:p14="http://schemas.microsoft.com/office/powerpoint/2010/main" val="964396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D0A81BDD-8B6B-E84C-8C5A-CDA0C3B3A3D2}" type="datetimeFigureOut">
              <a:rPr lang="en-US" smtClean="0"/>
              <a:t>8/10/2021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A0B9C-8C0E-4C46-BD84-CFFEF3BE5B3B}" type="slidenum">
              <a:rPr lang="en-US" smtClean="0"/>
              <a:t>‹#›</a:t>
            </a:fld>
            <a:endParaRPr lang="en-US"/>
          </a:p>
        </p:txBody>
      </p:sp>
    </p:spTree>
    <p:extLst>
      <p:ext uri="{BB962C8B-B14F-4D97-AF65-F5344CB8AC3E}">
        <p14:creationId xmlns:p14="http://schemas.microsoft.com/office/powerpoint/2010/main" val="426997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D0A81BDD-8B6B-E84C-8C5A-CDA0C3B3A3D2}" type="datetimeFigureOut">
              <a:rPr lang="en-US" smtClean="0"/>
              <a:t>8/10/2021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A0B9C-8C0E-4C46-BD84-CFFEF3BE5B3B}" type="slidenum">
              <a:rPr lang="en-US" smtClean="0"/>
              <a:t>‹#›</a:t>
            </a:fld>
            <a:endParaRPr lang="en-US"/>
          </a:p>
        </p:txBody>
      </p:sp>
    </p:spTree>
    <p:extLst>
      <p:ext uri="{BB962C8B-B14F-4D97-AF65-F5344CB8AC3E}">
        <p14:creationId xmlns:p14="http://schemas.microsoft.com/office/powerpoint/2010/main" val="8621726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A81BDD-8B6B-E84C-8C5A-CDA0C3B3A3D2}" type="datetimeFigureOut">
              <a:rPr lang="en-US" smtClean="0"/>
              <a:t>8/10/2021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4A0B9C-8C0E-4C46-BD84-CFFEF3BE5B3B}" type="slidenum">
              <a:rPr lang="en-US" smtClean="0"/>
              <a:t>‹#›</a:t>
            </a:fld>
            <a:endParaRPr lang="en-US"/>
          </a:p>
        </p:txBody>
      </p:sp>
    </p:spTree>
    <p:extLst>
      <p:ext uri="{BB962C8B-B14F-4D97-AF65-F5344CB8AC3E}">
        <p14:creationId xmlns:p14="http://schemas.microsoft.com/office/powerpoint/2010/main" val="1713269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G"/><Relationship Id="rId5" Type="http://schemas.openxmlformats.org/officeDocument/2006/relationships/image" Target="../media/image4.png"/><Relationship Id="rId6" Type="http://schemas.openxmlformats.org/officeDocument/2006/relationships/image" Target="../media/image5.JP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9" Type="http://schemas.openxmlformats.org/officeDocument/2006/relationships/hyperlink" Target="#_Toc61267014"/><Relationship Id="rId20" Type="http://schemas.openxmlformats.org/officeDocument/2006/relationships/hyperlink" Target="#_Toc61267025"/><Relationship Id="rId21" Type="http://schemas.openxmlformats.org/officeDocument/2006/relationships/hyperlink" Target="#_Toc61267026"/><Relationship Id="rId22" Type="http://schemas.openxmlformats.org/officeDocument/2006/relationships/hyperlink" Target="#_Toc61267027"/><Relationship Id="rId23" Type="http://schemas.openxmlformats.org/officeDocument/2006/relationships/hyperlink" Target="#_Toc61267028"/><Relationship Id="rId10" Type="http://schemas.openxmlformats.org/officeDocument/2006/relationships/hyperlink" Target="#_Toc61267015"/><Relationship Id="rId11" Type="http://schemas.openxmlformats.org/officeDocument/2006/relationships/hyperlink" Target="#_Toc61267016"/><Relationship Id="rId12" Type="http://schemas.openxmlformats.org/officeDocument/2006/relationships/hyperlink" Target="#_Toc61267017"/><Relationship Id="rId13" Type="http://schemas.openxmlformats.org/officeDocument/2006/relationships/hyperlink" Target="#_Toc61267018"/><Relationship Id="rId14" Type="http://schemas.openxmlformats.org/officeDocument/2006/relationships/hyperlink" Target="#_Toc61267019"/><Relationship Id="rId15" Type="http://schemas.openxmlformats.org/officeDocument/2006/relationships/hyperlink" Target="#_Toc61267020"/><Relationship Id="rId16" Type="http://schemas.openxmlformats.org/officeDocument/2006/relationships/hyperlink" Target="#_Toc61267021"/><Relationship Id="rId17" Type="http://schemas.openxmlformats.org/officeDocument/2006/relationships/hyperlink" Target="#_Toc61267022"/><Relationship Id="rId18" Type="http://schemas.openxmlformats.org/officeDocument/2006/relationships/hyperlink" Target="#_Toc61267023"/><Relationship Id="rId19" Type="http://schemas.openxmlformats.org/officeDocument/2006/relationships/hyperlink" Target="#_Toc61267024"/><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_Toc61267008"/><Relationship Id="rId4" Type="http://schemas.openxmlformats.org/officeDocument/2006/relationships/hyperlink" Target="#_Toc61267009"/><Relationship Id="rId5" Type="http://schemas.openxmlformats.org/officeDocument/2006/relationships/hyperlink" Target="#_Toc61267010"/><Relationship Id="rId6" Type="http://schemas.openxmlformats.org/officeDocument/2006/relationships/hyperlink" Target="#_Toc61267011"/><Relationship Id="rId7" Type="http://schemas.openxmlformats.org/officeDocument/2006/relationships/hyperlink" Target="#_Toc61267012"/><Relationship Id="rId8" Type="http://schemas.openxmlformats.org/officeDocument/2006/relationships/hyperlink" Target="#_Toc61267013"/></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5" name="Picture 4" descr="A green and white logo&#10;&#10;Description automatically generated with low confidence">
            <a:extLst>
              <a:ext uri="{FF2B5EF4-FFF2-40B4-BE49-F238E27FC236}">
                <a16:creationId xmlns:a16="http://schemas.microsoft.com/office/drawing/2014/main" xmlns="" id="{DEDA54A9-01A9-4A3A-9110-31A3ABE94F2D}"/>
              </a:ext>
            </a:extLst>
          </p:cNvPr>
          <p:cNvPicPr>
            <a:picLocks noChangeAspect="1"/>
          </p:cNvPicPr>
          <p:nvPr/>
        </p:nvPicPr>
        <p:blipFill>
          <a:blip r:embed="rId3"/>
          <a:stretch>
            <a:fillRect/>
          </a:stretch>
        </p:blipFill>
        <p:spPr>
          <a:xfrm>
            <a:off x="482600" y="783482"/>
            <a:ext cx="8197341" cy="2910056"/>
          </a:xfrm>
          <a:prstGeom prst="rect">
            <a:avLst/>
          </a:prstGeom>
        </p:spPr>
      </p:pic>
      <p:sp>
        <p:nvSpPr>
          <p:cNvPr id="14" name="Rectangle 9">
            <a:extLst>
              <a:ext uri="{FF2B5EF4-FFF2-40B4-BE49-F238E27FC236}">
                <a16:creationId xmlns:a16="http://schemas.microsoft.com/office/drawing/2014/main" xmlns="" id="{72257994-BD97-4691-8B89-198A6D2BAB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918509"/>
            <a:ext cx="9144000" cy="1939491"/>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200150" y="4269282"/>
            <a:ext cx="6743700" cy="1264762"/>
          </a:xfrm>
          <a:solidFill>
            <a:srgbClr val="FFFFFF"/>
          </a:solidFill>
          <a:ln w="38100">
            <a:solidFill>
              <a:srgbClr val="404040"/>
            </a:solidFill>
            <a:miter lim="800000"/>
          </a:ln>
        </p:spPr>
        <p:txBody>
          <a:bodyPr anchor="ctr">
            <a:normAutofit/>
          </a:bodyPr>
          <a:lstStyle/>
          <a:p>
            <a:r>
              <a:rPr lang="en-US" sz="3500" dirty="0">
                <a:solidFill>
                  <a:srgbClr val="404040"/>
                </a:solidFill>
              </a:rPr>
              <a:t>Implementation of Crisis in Crisis II: The Way Forward</a:t>
            </a:r>
          </a:p>
        </p:txBody>
      </p:sp>
      <p:sp>
        <p:nvSpPr>
          <p:cNvPr id="3" name="Subtitle 2"/>
          <p:cNvSpPr>
            <a:spLocks noGrp="1"/>
          </p:cNvSpPr>
          <p:nvPr>
            <p:ph type="subTitle" idx="1"/>
          </p:nvPr>
        </p:nvSpPr>
        <p:spPr>
          <a:xfrm>
            <a:off x="2021395" y="5688535"/>
            <a:ext cx="5101209" cy="536125"/>
          </a:xfrm>
        </p:spPr>
        <p:txBody>
          <a:bodyPr>
            <a:normAutofit/>
          </a:bodyPr>
          <a:lstStyle/>
          <a:p>
            <a:r>
              <a:rPr lang="en-US" sz="2800" dirty="0">
                <a:solidFill>
                  <a:srgbClr val="FFFFFF"/>
                </a:solidFill>
              </a:rPr>
              <a:t>How did we get here?</a:t>
            </a:r>
          </a:p>
        </p:txBody>
      </p:sp>
    </p:spTree>
    <p:extLst>
      <p:ext uri="{BB962C8B-B14F-4D97-AF65-F5344CB8AC3E}">
        <p14:creationId xmlns:p14="http://schemas.microsoft.com/office/powerpoint/2010/main" val="825677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9"/>
          </a:xfrm>
          <a:prstGeom prst="roundRect">
            <a:avLst/>
          </a:prstGeom>
          <a:solidFill>
            <a:srgbClr val="92D050"/>
          </a:solidFill>
        </p:spPr>
        <p:txBody>
          <a:bodyPr>
            <a:noAutofit/>
          </a:bodyPr>
          <a:lstStyle/>
          <a:p>
            <a:r>
              <a:rPr lang="en-US" sz="2800" b="1" dirty="0">
                <a:solidFill>
                  <a:schemeClr val="bg1"/>
                </a:solidFill>
              </a:rPr>
              <a:t>CAOP findings</a:t>
            </a:r>
          </a:p>
        </p:txBody>
      </p:sp>
      <p:graphicFrame>
        <p:nvGraphicFramePr>
          <p:cNvPr id="5" name="Content Placeholder 2">
            <a:extLst>
              <a:ext uri="{FF2B5EF4-FFF2-40B4-BE49-F238E27FC236}">
                <a16:creationId xmlns:a16="http://schemas.microsoft.com/office/drawing/2014/main" xmlns="" id="{6CC89D70-8DDC-422A-9B68-21A73F52B151}"/>
              </a:ext>
            </a:extLst>
          </p:cNvPr>
          <p:cNvGraphicFramePr>
            <a:graphicFrameLocks noGrp="1"/>
          </p:cNvGraphicFramePr>
          <p:nvPr>
            <p:ph idx="1"/>
            <p:extLst>
              <p:ext uri="{D42A27DB-BD31-4B8C-83A1-F6EECF244321}">
                <p14:modId xmlns:p14="http://schemas.microsoft.com/office/powerpoint/2010/main" val="884167128"/>
              </p:ext>
            </p:extLst>
          </p:nvPr>
        </p:nvGraphicFramePr>
        <p:xfrm>
          <a:off x="457200" y="841248"/>
          <a:ext cx="8229600" cy="60167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4417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5754"/>
          </a:xfrm>
          <a:prstGeom prst="roundRect">
            <a:avLst/>
          </a:prstGeom>
          <a:solidFill>
            <a:srgbClr val="92D050"/>
          </a:solidFill>
        </p:spPr>
        <p:txBody>
          <a:bodyPr>
            <a:normAutofit/>
          </a:bodyPr>
          <a:lstStyle/>
          <a:p>
            <a:r>
              <a:rPr lang="en-US" sz="2800" b="1" dirty="0">
                <a:solidFill>
                  <a:schemeClr val="bg1"/>
                </a:solidFill>
              </a:rPr>
              <a:t>CAOP Findings continued</a:t>
            </a:r>
          </a:p>
        </p:txBody>
      </p:sp>
      <p:graphicFrame>
        <p:nvGraphicFramePr>
          <p:cNvPr id="5" name="Content Placeholder 2">
            <a:extLst>
              <a:ext uri="{FF2B5EF4-FFF2-40B4-BE49-F238E27FC236}">
                <a16:creationId xmlns:a16="http://schemas.microsoft.com/office/drawing/2014/main" xmlns="" id="{013736E3-C93E-4A2F-8CE9-FA8B3AEA2A6C}"/>
              </a:ext>
            </a:extLst>
          </p:cNvPr>
          <p:cNvGraphicFramePr>
            <a:graphicFrameLocks noGrp="1"/>
          </p:cNvGraphicFramePr>
          <p:nvPr>
            <p:ph idx="1"/>
            <p:extLst>
              <p:ext uri="{D42A27DB-BD31-4B8C-83A1-F6EECF244321}">
                <p14:modId xmlns:p14="http://schemas.microsoft.com/office/powerpoint/2010/main" val="2713404066"/>
              </p:ext>
            </p:extLst>
          </p:nvPr>
        </p:nvGraphicFramePr>
        <p:xfrm>
          <a:off x="246888" y="950976"/>
          <a:ext cx="8705088" cy="5733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0897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DBECDA-F239-4FAC-B353-47465B7E8E0A}"/>
              </a:ext>
            </a:extLst>
          </p:cNvPr>
          <p:cNvSpPr>
            <a:spLocks noGrp="1"/>
          </p:cNvSpPr>
          <p:nvPr>
            <p:ph type="title"/>
          </p:nvPr>
        </p:nvSpPr>
        <p:spPr>
          <a:xfrm>
            <a:off x="257556" y="230606"/>
            <a:ext cx="8229600" cy="457199"/>
          </a:xfrm>
          <a:prstGeom prst="roundRect">
            <a:avLst/>
          </a:prstGeom>
          <a:solidFill>
            <a:srgbClr val="92D050"/>
          </a:solidFill>
        </p:spPr>
        <p:txBody>
          <a:bodyPr>
            <a:noAutofit/>
          </a:bodyPr>
          <a:lstStyle/>
          <a:p>
            <a:r>
              <a:rPr lang="en-US" sz="2800" b="1" dirty="0">
                <a:solidFill>
                  <a:schemeClr val="bg1"/>
                </a:solidFill>
              </a:rPr>
              <a:t>CAOP Recommendations</a:t>
            </a:r>
            <a:endParaRPr lang="en-AU" sz="2800" b="1" dirty="0">
              <a:solidFill>
                <a:schemeClr val="bg1"/>
              </a:solidFill>
            </a:endParaRPr>
          </a:p>
        </p:txBody>
      </p:sp>
      <p:sp>
        <p:nvSpPr>
          <p:cNvPr id="3" name="Content Placeholder 2">
            <a:extLst>
              <a:ext uri="{FF2B5EF4-FFF2-40B4-BE49-F238E27FC236}">
                <a16:creationId xmlns:a16="http://schemas.microsoft.com/office/drawing/2014/main" xmlns="" id="{3DD145F5-D859-4DE8-9AB7-06E0BB5776EF}"/>
              </a:ext>
            </a:extLst>
          </p:cNvPr>
          <p:cNvSpPr>
            <a:spLocks noGrp="1"/>
          </p:cNvSpPr>
          <p:nvPr>
            <p:ph idx="1"/>
          </p:nvPr>
        </p:nvSpPr>
        <p:spPr>
          <a:xfrm>
            <a:off x="257556" y="663020"/>
            <a:ext cx="8886444" cy="5929503"/>
          </a:xfrm>
        </p:spPr>
        <p:txBody>
          <a:bodyPr>
            <a:normAutofit/>
          </a:bodyPr>
          <a:lstStyle/>
          <a:p>
            <a:pPr marL="0" indent="0">
              <a:buNone/>
            </a:pPr>
            <a:r>
              <a:rPr lang="en-US" sz="2000" dirty="0"/>
              <a:t>24 recommendations/4 key recommendations that the Sector can lead:</a:t>
            </a:r>
          </a:p>
          <a:p>
            <a:pPr marL="0" indent="0">
              <a:buNone/>
            </a:pPr>
            <a:endParaRPr lang="en-US" sz="2400" dirty="0"/>
          </a:p>
          <a:p>
            <a:pPr marL="0" lvl="1" indent="0">
              <a:spcBef>
                <a:spcPts val="600"/>
              </a:spcBef>
              <a:buNone/>
            </a:pPr>
            <a:endParaRPr lang="en-AU" sz="1800" dirty="0">
              <a:solidFill>
                <a:srgbClr val="565349"/>
              </a:solidFill>
              <a:effectLst/>
              <a:latin typeface="Corbel" panose="020B0503020204020204" pitchFamily="34" charset="0"/>
              <a:ea typeface="Calibri" panose="020F0502020204030204" pitchFamily="34" charset="0"/>
              <a:cs typeface="Times New Roman" panose="02020603050405020304" pitchFamily="18" charset="0"/>
            </a:endParaRPr>
          </a:p>
          <a:p>
            <a:pPr marL="0" lvl="1" indent="0">
              <a:spcBef>
                <a:spcPts val="600"/>
              </a:spcBef>
              <a:buNone/>
            </a:pPr>
            <a:endParaRPr lang="en-AU" sz="1800" dirty="0">
              <a:solidFill>
                <a:srgbClr val="565349"/>
              </a:solidFill>
              <a:latin typeface="Corbel" panose="020B0503020204020204" pitchFamily="34" charset="0"/>
              <a:ea typeface="Calibri" panose="020F0502020204030204" pitchFamily="34" charset="0"/>
              <a:cs typeface="Times New Roman" panose="02020603050405020304" pitchFamily="18" charset="0"/>
            </a:endParaRPr>
          </a:p>
          <a:p>
            <a:pPr marL="0" lvl="1" indent="0">
              <a:spcBef>
                <a:spcPts val="600"/>
              </a:spcBef>
              <a:buNone/>
            </a:pPr>
            <a:endParaRPr lang="en-AU" sz="1800" dirty="0">
              <a:solidFill>
                <a:srgbClr val="565349"/>
              </a:solidFill>
              <a:effectLst/>
              <a:latin typeface="Corbel" panose="020B0503020204020204" pitchFamily="34" charset="0"/>
              <a:ea typeface="Calibri" panose="020F0502020204030204" pitchFamily="34" charset="0"/>
              <a:cs typeface="Times New Roman" panose="02020603050405020304" pitchFamily="18" charset="0"/>
            </a:endParaRPr>
          </a:p>
          <a:p>
            <a:pPr marL="0" lvl="1" indent="0">
              <a:spcBef>
                <a:spcPts val="600"/>
              </a:spcBef>
              <a:buNone/>
            </a:pPr>
            <a:endParaRPr lang="en-AU" sz="1800" dirty="0">
              <a:solidFill>
                <a:srgbClr val="565349"/>
              </a:solidFill>
              <a:effectLst/>
              <a:latin typeface="Corbel" panose="020B0503020204020204" pitchFamily="34" charset="0"/>
              <a:ea typeface="Calibri" panose="020F0502020204030204" pitchFamily="34" charset="0"/>
              <a:cs typeface="Times New Roman" panose="02020603050405020304" pitchFamily="18" charset="0"/>
            </a:endParaRPr>
          </a:p>
          <a:p>
            <a:pPr marL="0" lvl="1" indent="0">
              <a:spcBef>
                <a:spcPts val="600"/>
              </a:spcBef>
              <a:buNone/>
            </a:pPr>
            <a:endParaRPr lang="en-AU" sz="1800" dirty="0">
              <a:solidFill>
                <a:srgbClr val="565349"/>
              </a:solidFill>
              <a:effectLst/>
              <a:latin typeface="Corbel" panose="020B0503020204020204" pitchFamily="34" charset="0"/>
              <a:ea typeface="Calibri" panose="020F0502020204030204" pitchFamily="34" charset="0"/>
              <a:cs typeface="Times New Roman" panose="02020603050405020304" pitchFamily="18" charset="0"/>
            </a:endParaRPr>
          </a:p>
          <a:p>
            <a:pPr marL="0" lvl="1" indent="0">
              <a:spcBef>
                <a:spcPts val="600"/>
              </a:spcBef>
              <a:buNone/>
            </a:pPr>
            <a:endParaRPr lang="en-AU" sz="1800" dirty="0">
              <a:solidFill>
                <a:srgbClr val="565349"/>
              </a:solidFill>
              <a:latin typeface="Corbel" panose="020B0503020204020204" pitchFamily="34" charset="0"/>
              <a:ea typeface="Calibri" panose="020F0502020204030204" pitchFamily="34" charset="0"/>
              <a:cs typeface="Times New Roman" panose="02020603050405020304" pitchFamily="18" charset="0"/>
            </a:endParaRPr>
          </a:p>
          <a:p>
            <a:pPr marL="0" lvl="1" indent="0">
              <a:buNone/>
            </a:pPr>
            <a:endParaRPr lang="en-US" sz="1800" dirty="0">
              <a:solidFill>
                <a:srgbClr val="565349"/>
              </a:solidFill>
              <a:effectLst/>
              <a:latin typeface="Corbel" panose="020B0503020204020204" pitchFamily="34" charset="0"/>
              <a:ea typeface="Calibri" panose="020F0502020204030204" pitchFamily="34" charset="0"/>
              <a:cs typeface="Calibri" panose="020F0502020204030204" pitchFamily="34" charset="0"/>
            </a:endParaRPr>
          </a:p>
          <a:p>
            <a:pPr marL="0" lvl="1" indent="0">
              <a:buNone/>
            </a:pPr>
            <a:endParaRPr lang="en-US" sz="1800" dirty="0">
              <a:solidFill>
                <a:srgbClr val="565349"/>
              </a:solidFill>
              <a:latin typeface="Corbel" panose="020B0503020204020204" pitchFamily="34" charset="0"/>
              <a:ea typeface="Calibri" panose="020F0502020204030204" pitchFamily="34" charset="0"/>
              <a:cs typeface="Calibri" panose="020F0502020204030204" pitchFamily="34" charset="0"/>
            </a:endParaRPr>
          </a:p>
          <a:p>
            <a:pPr marL="0" lvl="1" indent="0">
              <a:buNone/>
            </a:pPr>
            <a:endParaRPr lang="en-US" sz="1800" dirty="0">
              <a:solidFill>
                <a:srgbClr val="565349"/>
              </a:solidFill>
              <a:effectLst/>
              <a:latin typeface="Corbel" panose="020B0503020204020204" pitchFamily="34" charset="0"/>
              <a:ea typeface="Calibri" panose="020F0502020204030204" pitchFamily="34" charset="0"/>
              <a:cs typeface="Calibri" panose="020F0502020204030204" pitchFamily="34" charset="0"/>
            </a:endParaRPr>
          </a:p>
          <a:p>
            <a:pPr marL="0" lvl="1" indent="0">
              <a:buNone/>
            </a:pPr>
            <a:endParaRPr lang="en-US" sz="1800" dirty="0">
              <a:solidFill>
                <a:srgbClr val="565349"/>
              </a:solidFill>
              <a:latin typeface="Corbel" panose="020B0503020204020204" pitchFamily="34" charset="0"/>
              <a:ea typeface="Calibri" panose="020F0502020204030204" pitchFamily="34" charset="0"/>
              <a:cs typeface="Calibri" panose="020F0502020204030204" pitchFamily="34" charset="0"/>
            </a:endParaRPr>
          </a:p>
          <a:p>
            <a:pPr marL="0" lvl="1" indent="0">
              <a:buNone/>
            </a:pPr>
            <a:endParaRPr lang="en-US" sz="1800" dirty="0">
              <a:solidFill>
                <a:srgbClr val="565349"/>
              </a:solidFill>
              <a:effectLst/>
              <a:latin typeface="Corbel" panose="020B0503020204020204" pitchFamily="34" charset="0"/>
              <a:ea typeface="Calibri" panose="020F0502020204030204" pitchFamily="34" charset="0"/>
              <a:cs typeface="Calibri" panose="020F0502020204030204" pitchFamily="34" charset="0"/>
            </a:endParaRPr>
          </a:p>
          <a:p>
            <a:pPr lvl="1"/>
            <a:endParaRPr lang="en-AU" dirty="0"/>
          </a:p>
        </p:txBody>
      </p:sp>
      <p:sp>
        <p:nvSpPr>
          <p:cNvPr id="4" name="TextBox 3">
            <a:extLst>
              <a:ext uri="{FF2B5EF4-FFF2-40B4-BE49-F238E27FC236}">
                <a16:creationId xmlns:a16="http://schemas.microsoft.com/office/drawing/2014/main" xmlns="" id="{E448ECC2-7927-4041-9D98-687F19769349}"/>
              </a:ext>
            </a:extLst>
          </p:cNvPr>
          <p:cNvSpPr txBox="1"/>
          <p:nvPr/>
        </p:nvSpPr>
        <p:spPr>
          <a:xfrm>
            <a:off x="257556" y="1066981"/>
            <a:ext cx="8553069" cy="953453"/>
          </a:xfrm>
          <a:prstGeom prst="roundRect">
            <a:avLst/>
          </a:prstGeom>
          <a:solidFill>
            <a:schemeClr val="accent1"/>
          </a:solidFill>
        </p:spPr>
        <p:txBody>
          <a:bodyPr wrap="square" rtlCol="0">
            <a:spAutoFit/>
          </a:bodyPr>
          <a:lstStyle/>
          <a:p>
            <a:pPr marL="0" lvl="1" indent="0">
              <a:buNone/>
            </a:pPr>
            <a:r>
              <a:rPr lang="en-US" sz="1600" dirty="0">
                <a:solidFill>
                  <a:schemeClr val="bg1"/>
                </a:solidFill>
                <a:effectLst/>
                <a:latin typeface="Corbel" panose="020B0503020204020204" pitchFamily="34" charset="0"/>
                <a:ea typeface="Calibri" panose="020F0502020204030204" pitchFamily="34" charset="0"/>
                <a:cs typeface="Calibri" panose="020F0502020204030204" pitchFamily="34" charset="0"/>
              </a:rPr>
              <a:t>Rec 5: That, in any update to the HEF Guidelines, the Department include a definitive statement regarding the use of HEF for accommodation that is appropriate to varying client need, including clear definitions, using the rating scale, of what is considered appropriate</a:t>
            </a:r>
            <a:r>
              <a:rPr lang="en-US" sz="1800" dirty="0">
                <a:solidFill>
                  <a:srgbClr val="565349"/>
                </a:solidFill>
                <a:effectLst/>
                <a:latin typeface="Corbel" panose="020B0503020204020204" pitchFamily="34" charset="0"/>
                <a:ea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xmlns="" id="{8ED832C6-1074-404E-92B0-F1234DDA3D4E}"/>
              </a:ext>
            </a:extLst>
          </p:cNvPr>
          <p:cNvSpPr txBox="1"/>
          <p:nvPr/>
        </p:nvSpPr>
        <p:spPr>
          <a:xfrm>
            <a:off x="219456" y="2059328"/>
            <a:ext cx="8666988" cy="2933073"/>
          </a:xfrm>
          <a:prstGeom prst="roundRect">
            <a:avLst/>
          </a:prstGeom>
          <a:solidFill>
            <a:schemeClr val="accent1"/>
          </a:solidFill>
        </p:spPr>
        <p:txBody>
          <a:bodyPr wrap="square" rtlCol="0">
            <a:spAutoFit/>
          </a:bodyPr>
          <a:lstStyle/>
          <a:p>
            <a:pPr marL="0" lvl="1" indent="0">
              <a:buNone/>
            </a:pPr>
            <a:r>
              <a:rPr lang="en-AU" sz="1600" dirty="0">
                <a:solidFill>
                  <a:schemeClr val="bg1"/>
                </a:solidFill>
                <a:latin typeface="Corbel" panose="020B0503020204020204" pitchFamily="34" charset="0"/>
                <a:cs typeface="Calibri" panose="020F0502020204030204" pitchFamily="34" charset="0"/>
              </a:rPr>
              <a:t>Rec 9: That the Department resourcing be provided to enable comprehensive implementation of the rating system for private accommodation providers (see Recommendation 10).</a:t>
            </a:r>
          </a:p>
          <a:p>
            <a:pPr marL="0" lvl="1" indent="0">
              <a:spcBef>
                <a:spcPts val="300"/>
              </a:spcBef>
              <a:buNone/>
            </a:pPr>
            <a:r>
              <a:rPr lang="en-AU" sz="1800" dirty="0">
                <a:solidFill>
                  <a:srgbClr val="565349"/>
                </a:solidFill>
                <a:effectLst/>
                <a:latin typeface="Calibri" panose="020F0502020204030204" pitchFamily="34" charset="0"/>
                <a:ea typeface="MS Gothic" panose="020B0609070205080204" pitchFamily="49" charset="-128"/>
                <a:cs typeface="Times New Roman" panose="02020603050405020304" pitchFamily="18" charset="0"/>
              </a:rPr>
              <a:t>	</a:t>
            </a:r>
            <a:r>
              <a:rPr lang="en-AU" sz="1300" dirty="0">
                <a:solidFill>
                  <a:srgbClr val="565349"/>
                </a:solidFill>
                <a:effectLst/>
                <a:latin typeface="+mj-lt"/>
                <a:ea typeface="MS Gothic" panose="020B0609070205080204" pitchFamily="49" charset="-128"/>
                <a:cs typeface="Times New Roman" panose="02020603050405020304" pitchFamily="18" charset="0"/>
              </a:rPr>
              <a:t>Practice principles for application of the rating system would include:</a:t>
            </a:r>
            <a:endParaRPr lang="en-AU" sz="1300" dirty="0">
              <a:effectLst/>
              <a:latin typeface="+mj-lt"/>
              <a:ea typeface="MS Gothic" panose="020B0609070205080204" pitchFamily="49" charset="-128"/>
              <a:cs typeface="Times New Roman" panose="02020603050405020304" pitchFamily="18" charset="0"/>
            </a:endParaRPr>
          </a:p>
          <a:p>
            <a:pPr marL="542925" lvl="2" indent="19050" algn="just">
              <a:lnSpc>
                <a:spcPct val="115000"/>
              </a:lnSpc>
              <a:spcBef>
                <a:spcPts val="300"/>
              </a:spcBef>
              <a:buFont typeface="+mj-lt"/>
              <a:buAutoNum type="romanLcPeriod"/>
            </a:pPr>
            <a:r>
              <a:rPr lang="en-AU" sz="1300" dirty="0">
                <a:solidFill>
                  <a:srgbClr val="565349"/>
                </a:solidFill>
                <a:effectLst/>
                <a:latin typeface="+mj-lt"/>
                <a:ea typeface="Calibri" panose="020F0502020204030204" pitchFamily="34" charset="0"/>
                <a:cs typeface="Times New Roman" panose="02020603050405020304" pitchFamily="18" charset="0"/>
              </a:rPr>
              <a:t>  That resourcing enables assessment of any potential new providers against the rating scale. </a:t>
            </a:r>
            <a:endParaRPr lang="en-AU" sz="1300" dirty="0">
              <a:effectLst/>
              <a:latin typeface="+mj-lt"/>
              <a:ea typeface="Calibri" panose="020F0502020204030204" pitchFamily="34" charset="0"/>
            </a:endParaRPr>
          </a:p>
          <a:p>
            <a:pPr marL="542925" lvl="2" indent="19050" algn="just">
              <a:lnSpc>
                <a:spcPct val="115000"/>
              </a:lnSpc>
              <a:spcBef>
                <a:spcPts val="300"/>
              </a:spcBef>
              <a:buFont typeface="+mj-lt"/>
              <a:buAutoNum type="romanLcPeriod"/>
            </a:pPr>
            <a:r>
              <a:rPr lang="en-AU" sz="1300" dirty="0">
                <a:solidFill>
                  <a:srgbClr val="565349"/>
                </a:solidFill>
                <a:effectLst/>
                <a:latin typeface="+mj-lt"/>
                <a:ea typeface="Calibri" panose="020F0502020204030204" pitchFamily="34" charset="0"/>
              </a:rPr>
              <a:t> That accommodation purchased by services within the NWLASNs aims to meet a rating of 3 (‘Meets expectations’).</a:t>
            </a:r>
            <a:endParaRPr lang="en-AU" sz="1300" dirty="0">
              <a:effectLst/>
              <a:latin typeface="+mj-lt"/>
              <a:ea typeface="Calibri" panose="020F0502020204030204" pitchFamily="34" charset="0"/>
            </a:endParaRPr>
          </a:p>
          <a:p>
            <a:pPr marL="542925" lvl="2" indent="19050" algn="just">
              <a:lnSpc>
                <a:spcPct val="115000"/>
              </a:lnSpc>
              <a:spcBef>
                <a:spcPts val="300"/>
              </a:spcBef>
              <a:buFont typeface="+mj-lt"/>
              <a:buAutoNum type="romanLcPeriod"/>
            </a:pPr>
            <a:r>
              <a:rPr lang="en-AU" sz="1300" dirty="0">
                <a:solidFill>
                  <a:srgbClr val="565349"/>
                </a:solidFill>
                <a:effectLst/>
                <a:latin typeface="+mj-lt"/>
                <a:ea typeface="Calibri" panose="020F0502020204030204" pitchFamily="34" charset="0"/>
                <a:cs typeface="Times New Roman" panose="02020603050405020304" pitchFamily="18" charset="0"/>
              </a:rPr>
              <a:t>That services within the NWLASNs agree to cease referral of households to private accommodation providers with a rating of 1 (‘Does not meet expectations’).</a:t>
            </a:r>
            <a:endParaRPr lang="en-AU" sz="1300" dirty="0">
              <a:effectLst/>
              <a:latin typeface="+mj-lt"/>
              <a:ea typeface="Calibri" panose="020F0502020204030204" pitchFamily="34" charset="0"/>
            </a:endParaRPr>
          </a:p>
          <a:p>
            <a:pPr marL="542925" lvl="2" indent="19050" algn="just">
              <a:lnSpc>
                <a:spcPct val="115000"/>
              </a:lnSpc>
              <a:spcBef>
                <a:spcPts val="300"/>
              </a:spcBef>
              <a:buFont typeface="+mj-lt"/>
              <a:buAutoNum type="romanLcPeriod"/>
            </a:pPr>
            <a:r>
              <a:rPr lang="en-AU" sz="1300" dirty="0">
                <a:solidFill>
                  <a:srgbClr val="565349"/>
                </a:solidFill>
                <a:latin typeface="+mj-lt"/>
                <a:cs typeface="Times New Roman" panose="02020603050405020304" pitchFamily="18" charset="0"/>
              </a:rPr>
              <a:t>That the required increase to the allocation of HEF takes into account the higher cost of purchasing better quality accommodation (see Recommendation 2).</a:t>
            </a:r>
          </a:p>
        </p:txBody>
      </p:sp>
      <p:sp>
        <p:nvSpPr>
          <p:cNvPr id="6" name="TextBox 5">
            <a:extLst>
              <a:ext uri="{FF2B5EF4-FFF2-40B4-BE49-F238E27FC236}">
                <a16:creationId xmlns:a16="http://schemas.microsoft.com/office/drawing/2014/main" xmlns="" id="{CCF6C5D0-E72C-44F0-B1BA-1EB1D260FCB6}"/>
              </a:ext>
            </a:extLst>
          </p:cNvPr>
          <p:cNvSpPr txBox="1"/>
          <p:nvPr/>
        </p:nvSpPr>
        <p:spPr>
          <a:xfrm>
            <a:off x="219455" y="5006472"/>
            <a:ext cx="8666987" cy="1023543"/>
          </a:xfrm>
          <a:prstGeom prst="roundRect">
            <a:avLst/>
          </a:prstGeom>
          <a:solidFill>
            <a:schemeClr val="accent1"/>
          </a:solidFill>
        </p:spPr>
        <p:txBody>
          <a:bodyPr wrap="square" rtlCol="0">
            <a:spAutoFit/>
          </a:bodyPr>
          <a:lstStyle/>
          <a:p>
            <a:pPr marL="0" lvl="1">
              <a:lnSpc>
                <a:spcPct val="115000"/>
              </a:lnSpc>
              <a:spcAft>
                <a:spcPts val="1200"/>
              </a:spcAft>
            </a:pPr>
            <a:r>
              <a:rPr lang="en-US" sz="1600" dirty="0">
                <a:solidFill>
                  <a:schemeClr val="bg1"/>
                </a:solidFill>
                <a:latin typeface="Corbel" panose="020B0503020204020204" pitchFamily="34" charset="0"/>
                <a:cs typeface="Calibri" panose="020F0502020204030204" pitchFamily="34" charset="0"/>
              </a:rPr>
              <a:t>Rec 13:That NWLASNs’ Access Points cease the use of private rooming houses as a purchased accommodation option unless they meet a rating of 3. Clients residing in these rooming houses are to be offered proactive support to help them find alternate accommodation.</a:t>
            </a:r>
            <a:endParaRPr lang="en-AU" sz="1600" dirty="0">
              <a:solidFill>
                <a:schemeClr val="bg1"/>
              </a:solidFill>
              <a:latin typeface="Corbel" panose="020B0503020204020204" pitchFamily="34" charset="0"/>
              <a:cs typeface="Calibri" panose="020F0502020204030204" pitchFamily="34" charset="0"/>
            </a:endParaRPr>
          </a:p>
        </p:txBody>
      </p:sp>
      <p:sp>
        <p:nvSpPr>
          <p:cNvPr id="7" name="TextBox 6">
            <a:extLst>
              <a:ext uri="{FF2B5EF4-FFF2-40B4-BE49-F238E27FC236}">
                <a16:creationId xmlns:a16="http://schemas.microsoft.com/office/drawing/2014/main" xmlns="" id="{437A8288-A901-4297-B39B-78A53F3FF6F9}"/>
              </a:ext>
            </a:extLst>
          </p:cNvPr>
          <p:cNvSpPr txBox="1"/>
          <p:nvPr/>
        </p:nvSpPr>
        <p:spPr>
          <a:xfrm>
            <a:off x="227076" y="6065216"/>
            <a:ext cx="8659366" cy="646986"/>
          </a:xfrm>
          <a:prstGeom prst="roundRect">
            <a:avLst/>
          </a:prstGeom>
          <a:solidFill>
            <a:schemeClr val="accent1"/>
          </a:solidFill>
        </p:spPr>
        <p:txBody>
          <a:bodyPr wrap="square" rtlCol="0">
            <a:spAutoFit/>
          </a:bodyPr>
          <a:lstStyle/>
          <a:p>
            <a:pPr marL="0" lvl="1" indent="0">
              <a:spcBef>
                <a:spcPts val="600"/>
              </a:spcBef>
              <a:buNone/>
            </a:pPr>
            <a:r>
              <a:rPr lang="en-AU" sz="1600" dirty="0">
                <a:solidFill>
                  <a:schemeClr val="bg1"/>
                </a:solidFill>
                <a:effectLst/>
                <a:latin typeface="Corbel" panose="020B0503020204020204" pitchFamily="34" charset="0"/>
                <a:ea typeface="Calibri" panose="020F0502020204030204" pitchFamily="34" charset="0"/>
              </a:rPr>
              <a:t>Rec 22:That the Sector and Department prioritise the procurement of emergency accommodation options with self-contained facilities.</a:t>
            </a:r>
            <a:endParaRPr lang="en-AU" sz="1600" dirty="0">
              <a:solidFill>
                <a:schemeClr val="bg1"/>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649750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8906"/>
          </a:xfrm>
          <a:prstGeom prst="roundRect">
            <a:avLst/>
          </a:prstGeom>
          <a:solidFill>
            <a:srgbClr val="92D050"/>
          </a:solidFill>
        </p:spPr>
        <p:txBody>
          <a:bodyPr>
            <a:normAutofit/>
          </a:bodyPr>
          <a:lstStyle/>
          <a:p>
            <a:r>
              <a:rPr lang="en-US" sz="2800" b="1" dirty="0">
                <a:solidFill>
                  <a:schemeClr val="bg1"/>
                </a:solidFill>
              </a:rPr>
              <a:t>Implementation of recommendations</a:t>
            </a:r>
          </a:p>
        </p:txBody>
      </p:sp>
      <p:graphicFrame>
        <p:nvGraphicFramePr>
          <p:cNvPr id="5" name="Content Placeholder 2">
            <a:extLst>
              <a:ext uri="{FF2B5EF4-FFF2-40B4-BE49-F238E27FC236}">
                <a16:creationId xmlns:a16="http://schemas.microsoft.com/office/drawing/2014/main" xmlns="" id="{5C5EB915-A848-4225-8439-1E495567BFE3}"/>
              </a:ext>
            </a:extLst>
          </p:cNvPr>
          <p:cNvGraphicFramePr>
            <a:graphicFrameLocks noGrp="1"/>
          </p:cNvGraphicFramePr>
          <p:nvPr>
            <p:ph idx="1"/>
          </p:nvPr>
        </p:nvGraphicFramePr>
        <p:xfrm>
          <a:off x="457200" y="1115568"/>
          <a:ext cx="8229600" cy="54677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21311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94626"/>
          </a:xfrm>
          <a:prstGeom prst="roundRect">
            <a:avLst/>
          </a:prstGeom>
          <a:solidFill>
            <a:srgbClr val="92D050"/>
          </a:solidFill>
        </p:spPr>
        <p:txBody>
          <a:bodyPr>
            <a:normAutofit/>
          </a:bodyPr>
          <a:lstStyle/>
          <a:p>
            <a:r>
              <a:rPr lang="en-US" sz="3200" dirty="0">
                <a:solidFill>
                  <a:schemeClr val="bg1"/>
                </a:solidFill>
              </a:rPr>
              <a:t>Pre Implementation activities</a:t>
            </a:r>
          </a:p>
        </p:txBody>
      </p:sp>
      <p:graphicFrame>
        <p:nvGraphicFramePr>
          <p:cNvPr id="5" name="Content Placeholder 2">
            <a:extLst>
              <a:ext uri="{FF2B5EF4-FFF2-40B4-BE49-F238E27FC236}">
                <a16:creationId xmlns:a16="http://schemas.microsoft.com/office/drawing/2014/main" xmlns="" id="{E7D0FA61-4361-4CC5-8C3C-2EFF1D619DB0}"/>
              </a:ext>
            </a:extLst>
          </p:cNvPr>
          <p:cNvGraphicFramePr>
            <a:graphicFrameLocks noGrp="1"/>
          </p:cNvGraphicFramePr>
          <p:nvPr>
            <p:ph idx="1"/>
            <p:extLst>
              <p:ext uri="{D42A27DB-BD31-4B8C-83A1-F6EECF244321}">
                <p14:modId xmlns:p14="http://schemas.microsoft.com/office/powerpoint/2010/main" val="3362321756"/>
              </p:ext>
            </p:extLst>
          </p:nvPr>
        </p:nvGraphicFramePr>
        <p:xfrm>
          <a:off x="118872" y="1754754"/>
          <a:ext cx="8833104" cy="49020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xmlns="" id="{C6A33C64-F55A-405E-BAF0-39BF48DDE23E}"/>
              </a:ext>
            </a:extLst>
          </p:cNvPr>
          <p:cNvSpPr txBox="1"/>
          <p:nvPr/>
        </p:nvSpPr>
        <p:spPr>
          <a:xfrm>
            <a:off x="539496" y="1038844"/>
            <a:ext cx="8019288" cy="646331"/>
          </a:xfrm>
          <a:prstGeom prst="rect">
            <a:avLst/>
          </a:prstGeom>
          <a:noFill/>
        </p:spPr>
        <p:txBody>
          <a:bodyPr wrap="square" rtlCol="0">
            <a:spAutoFit/>
          </a:bodyPr>
          <a:lstStyle/>
          <a:p>
            <a:pPr lvl="0" algn="ctr"/>
            <a:r>
              <a:rPr lang="en-US" dirty="0"/>
              <a:t>How can the LASNs move toward implementation in a manageable way?</a:t>
            </a:r>
          </a:p>
          <a:p>
            <a:pPr lvl="0" algn="ctr"/>
            <a:r>
              <a:rPr lang="en-US" dirty="0"/>
              <a:t>The Crisis in Crisis Working Group recommends four pre implementation activities:</a:t>
            </a:r>
            <a:endParaRPr lang="en-AU" dirty="0"/>
          </a:p>
        </p:txBody>
      </p:sp>
    </p:spTree>
    <p:extLst>
      <p:ext uri="{BB962C8B-B14F-4D97-AF65-F5344CB8AC3E}">
        <p14:creationId xmlns:p14="http://schemas.microsoft.com/office/powerpoint/2010/main" val="1754088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4898"/>
          </a:xfrm>
        </p:spPr>
        <p:txBody>
          <a:bodyPr>
            <a:normAutofit/>
          </a:bodyPr>
          <a:lstStyle/>
          <a:p>
            <a:r>
              <a:rPr lang="en-US" sz="2800" dirty="0"/>
              <a:t>Consumer survey 2017: Findings</a:t>
            </a:r>
          </a:p>
        </p:txBody>
      </p:sp>
      <p:graphicFrame>
        <p:nvGraphicFramePr>
          <p:cNvPr id="4" name="Content Placeholder 3">
            <a:extLst>
              <a:ext uri="{FF2B5EF4-FFF2-40B4-BE49-F238E27FC236}">
                <a16:creationId xmlns:a16="http://schemas.microsoft.com/office/drawing/2014/main" xmlns="" id="{8205732A-C169-4624-A9FE-79BE2C6C2E56}"/>
              </a:ext>
            </a:extLst>
          </p:cNvPr>
          <p:cNvGraphicFramePr>
            <a:graphicFrameLocks noGrp="1"/>
          </p:cNvGraphicFramePr>
          <p:nvPr>
            <p:ph idx="1"/>
            <p:extLst>
              <p:ext uri="{D42A27DB-BD31-4B8C-83A1-F6EECF244321}">
                <p14:modId xmlns:p14="http://schemas.microsoft.com/office/powerpoint/2010/main" val="2578122748"/>
              </p:ext>
            </p:extLst>
          </p:nvPr>
        </p:nvGraphicFramePr>
        <p:xfrm>
          <a:off x="457199" y="1156671"/>
          <a:ext cx="8229600" cy="3353266"/>
        </p:xfrm>
        <a:graphic>
          <a:graphicData uri="http://schemas.openxmlformats.org/drawingml/2006/table">
            <a:tbl>
              <a:tblPr firstRow="1" firstCol="1" bandRow="1">
                <a:tableStyleId>{5C22544A-7EE6-4342-B048-85BDC9FD1C3A}</a:tableStyleId>
              </a:tblPr>
              <a:tblGrid>
                <a:gridCol w="2946788">
                  <a:extLst>
                    <a:ext uri="{9D8B030D-6E8A-4147-A177-3AD203B41FA5}">
                      <a16:colId xmlns:a16="http://schemas.microsoft.com/office/drawing/2014/main" xmlns="" val="1253648786"/>
                    </a:ext>
                  </a:extLst>
                </a:gridCol>
                <a:gridCol w="1340268">
                  <a:extLst>
                    <a:ext uri="{9D8B030D-6E8A-4147-A177-3AD203B41FA5}">
                      <a16:colId xmlns:a16="http://schemas.microsoft.com/office/drawing/2014/main" xmlns="" val="834197072"/>
                    </a:ext>
                  </a:extLst>
                </a:gridCol>
                <a:gridCol w="1341167">
                  <a:extLst>
                    <a:ext uri="{9D8B030D-6E8A-4147-A177-3AD203B41FA5}">
                      <a16:colId xmlns:a16="http://schemas.microsoft.com/office/drawing/2014/main" xmlns="" val="1486772017"/>
                    </a:ext>
                  </a:extLst>
                </a:gridCol>
                <a:gridCol w="1350161">
                  <a:extLst>
                    <a:ext uri="{9D8B030D-6E8A-4147-A177-3AD203B41FA5}">
                      <a16:colId xmlns:a16="http://schemas.microsoft.com/office/drawing/2014/main" xmlns="" val="2449505041"/>
                    </a:ext>
                  </a:extLst>
                </a:gridCol>
                <a:gridCol w="1251216">
                  <a:extLst>
                    <a:ext uri="{9D8B030D-6E8A-4147-A177-3AD203B41FA5}">
                      <a16:colId xmlns:a16="http://schemas.microsoft.com/office/drawing/2014/main" xmlns="" val="685272785"/>
                    </a:ext>
                  </a:extLst>
                </a:gridCol>
              </a:tblGrid>
              <a:tr h="649226">
                <a:tc>
                  <a:txBody>
                    <a:bodyPr/>
                    <a:lstStyle/>
                    <a:p>
                      <a:pPr algn="ctr">
                        <a:lnSpc>
                          <a:spcPct val="107000"/>
                        </a:lnSpc>
                        <a:spcAft>
                          <a:spcPts val="800"/>
                        </a:spcAft>
                      </a:pPr>
                      <a:r>
                        <a:rPr lang="en-AU" sz="1100" dirty="0">
                          <a:effectLst/>
                        </a:rPr>
                        <a:t>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800"/>
                        </a:spcAft>
                      </a:pPr>
                      <a:r>
                        <a:rPr lang="en-AU" sz="1100" dirty="0">
                          <a:effectLst/>
                        </a:rPr>
                        <a:t>Average safety score</a:t>
                      </a:r>
                    </a:p>
                    <a:p>
                      <a:pPr algn="ctr">
                        <a:lnSpc>
                          <a:spcPct val="107000"/>
                        </a:lnSpc>
                        <a:spcAft>
                          <a:spcPts val="800"/>
                        </a:spcAft>
                      </a:pPr>
                      <a:r>
                        <a:rPr lang="en-AU" sz="1100" dirty="0">
                          <a:effectLst/>
                        </a:rPr>
                        <a:t>Overall</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1100" dirty="0">
                          <a:effectLst/>
                        </a:rPr>
                        <a:t>Average safety score Males</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1100" dirty="0">
                          <a:effectLst/>
                        </a:rPr>
                        <a:t>Average safety score Females</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1100" dirty="0">
                          <a:effectLst/>
                        </a:rPr>
                        <a:t>Trans safety score</a:t>
                      </a:r>
                    </a:p>
                    <a:p>
                      <a:pPr algn="ctr">
                        <a:lnSpc>
                          <a:spcPct val="107000"/>
                        </a:lnSpc>
                        <a:spcAft>
                          <a:spcPts val="800"/>
                        </a:spcAft>
                      </a:pPr>
                      <a:r>
                        <a:rPr lang="en-AU" sz="1100" dirty="0">
                          <a:effectLst/>
                        </a:rPr>
                        <a:t>(1 respondent)</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290735901"/>
                  </a:ext>
                </a:extLst>
              </a:tr>
              <a:tr h="342645">
                <a:tc>
                  <a:txBody>
                    <a:bodyPr/>
                    <a:lstStyle/>
                    <a:p>
                      <a:pPr algn="ctr">
                        <a:lnSpc>
                          <a:spcPct val="107000"/>
                        </a:lnSpc>
                        <a:spcAft>
                          <a:spcPts val="800"/>
                        </a:spcAft>
                      </a:pPr>
                      <a:r>
                        <a:rPr lang="en-AU" sz="1600">
                          <a:effectLst/>
                        </a:rPr>
                        <a:t>Caravan Park</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dirty="0">
                          <a:solidFill>
                            <a:srgbClr val="FF0000"/>
                          </a:solidFill>
                          <a:effectLst/>
                        </a:rPr>
                        <a:t>34%</a:t>
                      </a:r>
                      <a:endParaRPr lang="en-AU"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solidFill>
                            <a:srgbClr val="FF0000"/>
                          </a:solidFill>
                          <a:effectLst/>
                        </a:rPr>
                        <a:t>33%</a:t>
                      </a:r>
                      <a:endParaRPr lang="en-AU"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dirty="0">
                          <a:solidFill>
                            <a:srgbClr val="FF0000"/>
                          </a:solidFill>
                          <a:effectLst/>
                        </a:rPr>
                        <a:t>41%</a:t>
                      </a:r>
                      <a:endParaRPr lang="en-AU"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effectLst/>
                        </a:rPr>
                        <a:t>NA</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24591239"/>
                  </a:ext>
                </a:extLst>
              </a:tr>
              <a:tr h="631038">
                <a:tc>
                  <a:txBody>
                    <a:bodyPr/>
                    <a:lstStyle/>
                    <a:p>
                      <a:pPr algn="ctr">
                        <a:lnSpc>
                          <a:spcPct val="107000"/>
                        </a:lnSpc>
                        <a:spcAft>
                          <a:spcPts val="800"/>
                        </a:spcAft>
                      </a:pPr>
                      <a:r>
                        <a:rPr lang="en-AU" sz="1600">
                          <a:effectLst/>
                        </a:rPr>
                        <a:t>Crisis facility like Flagstaff, Southbank or Ozanam House</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effectLst/>
                        </a:rPr>
                        <a:t>66%</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effectLst/>
                        </a:rPr>
                        <a:t>66%</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effectLst/>
                        </a:rPr>
                        <a:t>97%</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dirty="0">
                          <a:effectLst/>
                        </a:rPr>
                        <a:t>80%</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175614838"/>
                  </a:ext>
                </a:extLst>
              </a:tr>
              <a:tr h="342645">
                <a:tc>
                  <a:txBody>
                    <a:bodyPr/>
                    <a:lstStyle/>
                    <a:p>
                      <a:pPr algn="ctr">
                        <a:lnSpc>
                          <a:spcPct val="107000"/>
                        </a:lnSpc>
                        <a:spcAft>
                          <a:spcPts val="800"/>
                        </a:spcAft>
                      </a:pPr>
                      <a:r>
                        <a:rPr lang="en-AU" sz="1600">
                          <a:effectLst/>
                        </a:rPr>
                        <a:t>Hostel</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solidFill>
                            <a:srgbClr val="FF0000"/>
                          </a:solidFill>
                          <a:effectLst/>
                        </a:rPr>
                        <a:t>36%</a:t>
                      </a:r>
                      <a:endParaRPr lang="en-AU"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solidFill>
                            <a:srgbClr val="FF0000"/>
                          </a:solidFill>
                          <a:effectLst/>
                        </a:rPr>
                        <a:t>37%</a:t>
                      </a:r>
                      <a:endParaRPr lang="en-AU"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dirty="0">
                          <a:solidFill>
                            <a:srgbClr val="FF0000"/>
                          </a:solidFill>
                          <a:effectLst/>
                        </a:rPr>
                        <a:t>34%</a:t>
                      </a:r>
                      <a:endParaRPr lang="en-AU"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effectLst/>
                        </a:rPr>
                        <a:t>50%</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239196388"/>
                  </a:ext>
                </a:extLst>
              </a:tr>
              <a:tr h="342645">
                <a:tc>
                  <a:txBody>
                    <a:bodyPr/>
                    <a:lstStyle/>
                    <a:p>
                      <a:pPr algn="ctr">
                        <a:lnSpc>
                          <a:spcPct val="107000"/>
                        </a:lnSpc>
                        <a:spcAft>
                          <a:spcPts val="800"/>
                        </a:spcAft>
                      </a:pPr>
                      <a:r>
                        <a:rPr lang="en-AU" sz="1600">
                          <a:effectLst/>
                        </a:rPr>
                        <a:t>Hotel</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dirty="0">
                          <a:solidFill>
                            <a:srgbClr val="FF0000"/>
                          </a:solidFill>
                          <a:effectLst/>
                        </a:rPr>
                        <a:t>46%</a:t>
                      </a:r>
                      <a:endParaRPr lang="en-AU"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effectLst/>
                        </a:rPr>
                        <a:t>54%</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dirty="0">
                          <a:solidFill>
                            <a:srgbClr val="FF0000"/>
                          </a:solidFill>
                          <a:effectLst/>
                        </a:rPr>
                        <a:t>39%</a:t>
                      </a:r>
                      <a:endParaRPr lang="en-AU"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effectLst/>
                        </a:rPr>
                        <a:t>94%</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216961853"/>
                  </a:ext>
                </a:extLst>
              </a:tr>
              <a:tr h="342645">
                <a:tc>
                  <a:txBody>
                    <a:bodyPr/>
                    <a:lstStyle/>
                    <a:p>
                      <a:pPr algn="ctr">
                        <a:lnSpc>
                          <a:spcPct val="107000"/>
                        </a:lnSpc>
                        <a:spcAft>
                          <a:spcPts val="800"/>
                        </a:spcAft>
                      </a:pPr>
                      <a:r>
                        <a:rPr lang="en-AU" sz="1600">
                          <a:effectLst/>
                        </a:rPr>
                        <a:t>Motel</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solidFill>
                            <a:srgbClr val="FF0000"/>
                          </a:solidFill>
                          <a:effectLst/>
                        </a:rPr>
                        <a:t>48%</a:t>
                      </a:r>
                      <a:endParaRPr lang="en-AU"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solidFill>
                            <a:srgbClr val="FF0000"/>
                          </a:solidFill>
                          <a:effectLst/>
                        </a:rPr>
                        <a:t>49%</a:t>
                      </a:r>
                      <a:endParaRPr lang="en-AU"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dirty="0">
                          <a:solidFill>
                            <a:srgbClr val="FF0000"/>
                          </a:solidFill>
                          <a:effectLst/>
                        </a:rPr>
                        <a:t>47%</a:t>
                      </a:r>
                      <a:endParaRPr lang="en-AU"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effectLst/>
                        </a:rPr>
                        <a:t>51%</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430553721"/>
                  </a:ext>
                </a:extLst>
              </a:tr>
              <a:tr h="342645">
                <a:tc>
                  <a:txBody>
                    <a:bodyPr/>
                    <a:lstStyle/>
                    <a:p>
                      <a:pPr algn="ctr">
                        <a:lnSpc>
                          <a:spcPct val="107000"/>
                        </a:lnSpc>
                        <a:spcAft>
                          <a:spcPts val="800"/>
                        </a:spcAft>
                      </a:pPr>
                      <a:r>
                        <a:rPr lang="en-AU" sz="1600">
                          <a:effectLst/>
                        </a:rPr>
                        <a:t>Refuge</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effectLst/>
                        </a:rPr>
                        <a:t>72%</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effectLst/>
                        </a:rPr>
                        <a:t>67%</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effectLst/>
                        </a:rPr>
                        <a:t>81%</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effectLst/>
                        </a:rPr>
                        <a:t>100%</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248291086"/>
                  </a:ext>
                </a:extLst>
              </a:tr>
              <a:tr h="359777">
                <a:tc>
                  <a:txBody>
                    <a:bodyPr/>
                    <a:lstStyle/>
                    <a:p>
                      <a:pPr algn="ctr">
                        <a:lnSpc>
                          <a:spcPct val="107000"/>
                        </a:lnSpc>
                        <a:spcAft>
                          <a:spcPts val="800"/>
                        </a:spcAft>
                      </a:pPr>
                      <a:r>
                        <a:rPr lang="en-AU" sz="1600" dirty="0">
                          <a:effectLst/>
                        </a:rPr>
                        <a:t>Rooming or Boarding House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solidFill>
                            <a:srgbClr val="FF0000"/>
                          </a:solidFill>
                          <a:effectLst/>
                        </a:rPr>
                        <a:t>33%</a:t>
                      </a:r>
                      <a:endParaRPr lang="en-AU"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a:solidFill>
                            <a:srgbClr val="FF0000"/>
                          </a:solidFill>
                          <a:effectLst/>
                        </a:rPr>
                        <a:t>34%</a:t>
                      </a:r>
                      <a:endParaRPr lang="en-AU"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dirty="0">
                          <a:solidFill>
                            <a:srgbClr val="FF0000"/>
                          </a:solidFill>
                          <a:effectLst/>
                        </a:rPr>
                        <a:t>35%</a:t>
                      </a:r>
                      <a:endParaRPr lang="en-AU"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100" dirty="0">
                          <a:effectLst/>
                        </a:rPr>
                        <a:t>100%</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509550957"/>
                  </a:ext>
                </a:extLst>
              </a:tr>
            </a:tbl>
          </a:graphicData>
        </a:graphic>
      </p:graphicFrame>
      <p:sp>
        <p:nvSpPr>
          <p:cNvPr id="5" name="Rectangle 1">
            <a:extLst>
              <a:ext uri="{FF2B5EF4-FFF2-40B4-BE49-F238E27FC236}">
                <a16:creationId xmlns:a16="http://schemas.microsoft.com/office/drawing/2014/main" xmlns="" id="{C23C1345-A405-46AB-8E09-3EB955FC058A}"/>
              </a:ext>
            </a:extLst>
          </p:cNvPr>
          <p:cNvSpPr>
            <a:spLocks noChangeArrowheads="1"/>
          </p:cNvSpPr>
          <p:nvPr/>
        </p:nvSpPr>
        <p:spPr bwMode="auto">
          <a:xfrm>
            <a:off x="538339" y="4665152"/>
            <a:ext cx="7837566" cy="2072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45720" numCol="1" anchor="ctr" anchorCtr="0" compatLnSpc="1">
            <a:prstTxWarp prst="textNoShape">
              <a:avLst/>
            </a:prstTxWarp>
            <a:spAutoFit/>
          </a:bodyPr>
          <a:lstStyle/>
          <a:p>
            <a:pPr defTabSz="914400" eaLnBrk="0" fontAlgn="base" hangingPunct="0">
              <a:spcBef>
                <a:spcPct val="0"/>
              </a:spcBef>
              <a:spcAft>
                <a:spcPct val="0"/>
              </a:spcAft>
            </a:pPr>
            <a:r>
              <a:rPr kumimoji="0" lang="en-AU" altLang="en-US" sz="1600" b="1" i="0" u="none" strike="noStrike" cap="none" normalizeH="0" baseline="0" dirty="0">
                <a:ln>
                  <a:noFill/>
                </a:ln>
                <a:solidFill>
                  <a:schemeClr val="tx1"/>
                </a:solidFill>
                <a:effectLst/>
                <a:ea typeface="Times New Roman" panose="02020603050405020304" pitchFamily="18" charset="0"/>
                <a:cs typeface="Calibri" panose="020F0502020204030204" pitchFamily="34" charset="0"/>
              </a:rPr>
              <a:t>T</a:t>
            </a:r>
            <a:r>
              <a:rPr kumimoji="0" lang="en-AU" altLang="en-US" sz="1600" b="1" i="0" u="none" strike="noStrike" cap="none" normalizeH="0" baseline="0" dirty="0" bmk="">
                <a:ln>
                  <a:noFill/>
                </a:ln>
                <a:solidFill>
                  <a:schemeClr val="tx1"/>
                </a:solidFill>
                <a:effectLst/>
                <a:ea typeface="Times New Roman" panose="02020603050405020304" pitchFamily="18" charset="0"/>
                <a:cs typeface="Calibri" panose="020F0502020204030204" pitchFamily="34" charset="0"/>
              </a:rPr>
              <a:t>able 16: Perceptions of safety by accommodation type</a:t>
            </a:r>
            <a:endParaRPr kumimoji="0" lang="en-AU" altLang="en-US" sz="1600" b="0" i="0" u="none" strike="noStrike" cap="none" normalizeH="0" baseline="0" dirty="0">
              <a:ln>
                <a:noFill/>
              </a:ln>
              <a:solidFill>
                <a:srgbClr val="2E74B5"/>
              </a:solidFill>
              <a:effectLst/>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600" i="0" u="none" strike="noStrike" cap="none" normalizeH="0" baseline="0" dirty="0">
                <a:ln>
                  <a:noFill/>
                </a:ln>
                <a:solidFill>
                  <a:srgbClr val="0070C0"/>
                </a:solidFill>
                <a:effectLst/>
                <a:ea typeface="Calibri" panose="020F0502020204030204" pitchFamily="34" charset="0"/>
                <a:cs typeface="Times New Roman" panose="02020603050405020304" pitchFamily="18" charset="0"/>
              </a:rPr>
              <a:t>If you have ever stayed in any of these places, how safe did you feel? (Score out of 100)</a:t>
            </a:r>
            <a:endParaRPr kumimoji="0" lang="en-AU" altLang="en-US" sz="1600" i="0" u="none" strike="noStrike" cap="none" normalizeH="0" baseline="0" dirty="0">
              <a:ln>
                <a:noFill/>
              </a:ln>
              <a:solidFill>
                <a:srgbClr val="0070C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600" i="0" u="none" strike="noStrike" cap="none" normalizeH="0" baseline="0" dirty="0">
                <a:ln>
                  <a:noFill/>
                </a:ln>
                <a:solidFill>
                  <a:srgbClr val="0070C0"/>
                </a:solidFill>
                <a:effectLst/>
                <a:ea typeface="Calibri" panose="020F0502020204030204" pitchFamily="34" charset="0"/>
                <a:cs typeface="Times New Roman" panose="02020603050405020304" pitchFamily="18" charset="0"/>
              </a:rPr>
              <a:t>0 = I was terrified (0%), 1 = Unsafe (25%), 2 = It was okay (50%), 3 = Safe (75%), 4 = I felt very safe (100%)</a:t>
            </a: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600" b="1" dirty="0">
              <a:solidFill>
                <a:srgbClr val="FF0000"/>
              </a:solidFill>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600" b="1" i="0" u="none" strike="noStrike" cap="none" normalizeH="0" baseline="0" dirty="0">
                <a:ln>
                  <a:noFill/>
                </a:ln>
                <a:solidFill>
                  <a:srgbClr val="FF0000"/>
                </a:solidFill>
                <a:effectLst/>
                <a:ea typeface="Times New Roman" panose="02020603050405020304" pitchFamily="18" charset="0"/>
                <a:cs typeface="Times New Roman" panose="02020603050405020304" pitchFamily="18" charset="0"/>
              </a:rPr>
              <a:t>In caravan parks, hostels, hotels and rooming houses, consumers rated they felt unsafe to below OK.</a:t>
            </a:r>
            <a:endParaRPr kumimoji="0" lang="en-AU" altLang="en-US" sz="1600" b="0" i="0" u="none" strike="noStrike" cap="none" normalizeH="0" baseline="0" dirty="0">
              <a:ln>
                <a:noFill/>
              </a:ln>
              <a:solidFill>
                <a:srgbClr val="2E74B5"/>
              </a:solidFill>
              <a:effectLst/>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
        <p:nvSpPr>
          <p:cNvPr id="8" name="Title 1">
            <a:extLst>
              <a:ext uri="{FF2B5EF4-FFF2-40B4-BE49-F238E27FC236}">
                <a16:creationId xmlns:a16="http://schemas.microsoft.com/office/drawing/2014/main" xmlns="" id="{52789886-87C3-4E45-ACFB-41EA69D5B7DD}"/>
              </a:ext>
            </a:extLst>
          </p:cNvPr>
          <p:cNvSpPr txBox="1">
            <a:spLocks/>
          </p:cNvSpPr>
          <p:nvPr/>
        </p:nvSpPr>
        <p:spPr>
          <a:xfrm>
            <a:off x="457199" y="274638"/>
            <a:ext cx="8229600" cy="584898"/>
          </a:xfrm>
          <a:prstGeom prst="roundRect">
            <a:avLst/>
          </a:prstGeom>
          <a:solidFill>
            <a:srgbClr val="92D050"/>
          </a:solidFill>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b="1" dirty="0">
                <a:solidFill>
                  <a:schemeClr val="bg1"/>
                </a:solidFill>
              </a:rPr>
              <a:t>2017 Consumer Survey: Findings</a:t>
            </a:r>
          </a:p>
        </p:txBody>
      </p:sp>
    </p:spTree>
    <p:extLst>
      <p:ext uri="{BB962C8B-B14F-4D97-AF65-F5344CB8AC3E}">
        <p14:creationId xmlns:p14="http://schemas.microsoft.com/office/powerpoint/2010/main" val="1010834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9"/>
          </a:xfrm>
          <a:prstGeom prst="roundRect">
            <a:avLst/>
          </a:prstGeom>
          <a:solidFill>
            <a:srgbClr val="92D050"/>
          </a:solidFill>
        </p:spPr>
        <p:txBody>
          <a:bodyPr>
            <a:noAutofit/>
          </a:bodyPr>
          <a:lstStyle/>
          <a:p>
            <a:r>
              <a:rPr lang="en-US" sz="2800" b="1" dirty="0">
                <a:solidFill>
                  <a:schemeClr val="bg1"/>
                </a:solidFill>
              </a:rPr>
              <a:t>2017 Consumer Survey: Findings continued</a:t>
            </a:r>
          </a:p>
        </p:txBody>
      </p:sp>
      <p:sp>
        <p:nvSpPr>
          <p:cNvPr id="3" name="Content Placeholder 2"/>
          <p:cNvSpPr>
            <a:spLocks noGrp="1"/>
          </p:cNvSpPr>
          <p:nvPr>
            <p:ph idx="1"/>
          </p:nvPr>
        </p:nvSpPr>
        <p:spPr>
          <a:xfrm>
            <a:off x="265176" y="1627632"/>
            <a:ext cx="8334756" cy="3748723"/>
          </a:xfrm>
        </p:spPr>
        <p:txBody>
          <a:bodyPr>
            <a:normAutofit fontScale="92500" lnSpcReduction="10000"/>
          </a:bodyPr>
          <a:lstStyle/>
          <a:p>
            <a:pPr marL="0" indent="0">
              <a:lnSpc>
                <a:spcPct val="107000"/>
              </a:lnSpc>
              <a:spcAft>
                <a:spcPts val="800"/>
              </a:spcAft>
              <a:buNone/>
            </a:pPr>
            <a:r>
              <a:rPr lang="en-AU" sz="1800" b="1" dirty="0">
                <a:effectLst/>
                <a:latin typeface="Calibri" panose="020F0502020204030204" pitchFamily="34" charset="0"/>
                <a:ea typeface="Calibri" panose="020F0502020204030204" pitchFamily="34" charset="0"/>
                <a:cs typeface="Times New Roman" panose="02020603050405020304" pitchFamily="18" charset="0"/>
              </a:rPr>
              <a:t>Major themes for female respondents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AU"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home (permanency)</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Symbol" panose="05050102010706020507" pitchFamily="18" charset="2"/>
              <a:buChar char=""/>
            </a:pPr>
            <a:r>
              <a:rPr lang="en-AU" sz="1800" dirty="0">
                <a:effectLst/>
                <a:latin typeface="Calibri" panose="020F0502020204030204" pitchFamily="34" charset="0"/>
                <a:ea typeface="Calibri" panose="020F0502020204030204" pitchFamily="34" charset="0"/>
                <a:cs typeface="Times New Roman" panose="02020603050405020304" pitchFamily="18" charset="0"/>
              </a:rPr>
              <a:t>Safe &amp; secure</a:t>
            </a:r>
          </a:p>
          <a:p>
            <a:pPr marL="342900" lvl="0" indent="-342900">
              <a:lnSpc>
                <a:spcPct val="107000"/>
              </a:lnSpc>
              <a:spcAft>
                <a:spcPts val="800"/>
              </a:spcAft>
              <a:buFont typeface="Symbol" panose="05050102010706020507" pitchFamily="18" charset="2"/>
              <a:buChar char=""/>
            </a:pPr>
            <a:r>
              <a:rPr lang="en-AU" sz="1800" dirty="0">
                <a:effectLst/>
                <a:latin typeface="Calibri" panose="020F0502020204030204" pitchFamily="34" charset="0"/>
                <a:ea typeface="Calibri" panose="020F0502020204030204" pitchFamily="34" charset="0"/>
                <a:cs typeface="Times New Roman" panose="02020603050405020304" pitchFamily="18" charset="0"/>
              </a:rPr>
              <a:t>Clean</a:t>
            </a:r>
          </a:p>
          <a:p>
            <a:pPr marL="342900" lvl="0" indent="-342900">
              <a:lnSpc>
                <a:spcPct val="107000"/>
              </a:lnSpc>
              <a:spcAft>
                <a:spcPts val="800"/>
              </a:spcAft>
              <a:buFont typeface="Symbol" panose="05050102010706020507" pitchFamily="18" charset="2"/>
              <a:buChar char=""/>
            </a:pPr>
            <a:r>
              <a:rPr lang="en-AU"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Appropriate for children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AU" sz="1800" dirty="0">
                <a:effectLst/>
                <a:latin typeface="Calibri" panose="020F0502020204030204" pitchFamily="34" charset="0"/>
                <a:ea typeface="Calibri" panose="020F0502020204030204" pitchFamily="34" charset="0"/>
                <a:cs typeface="Times New Roman" panose="02020603050405020304" pitchFamily="18" charset="0"/>
              </a:rPr>
              <a:t>Spacious and private</a:t>
            </a:r>
          </a:p>
          <a:p>
            <a:pPr marL="342900" lvl="0" indent="-342900">
              <a:lnSpc>
                <a:spcPct val="107000"/>
              </a:lnSpc>
              <a:spcAft>
                <a:spcPts val="800"/>
              </a:spcAft>
              <a:buFont typeface="Symbol" panose="05050102010706020507" pitchFamily="18" charset="2"/>
              <a:buChar char=""/>
            </a:pPr>
            <a:r>
              <a:rPr lang="en-AU" sz="1800" dirty="0">
                <a:effectLst/>
                <a:latin typeface="Calibri" panose="020F0502020204030204" pitchFamily="34" charset="0"/>
                <a:ea typeface="Calibri" panose="020F0502020204030204" pitchFamily="34" charset="0"/>
                <a:cs typeface="Times New Roman" panose="02020603050405020304" pitchFamily="18" charset="0"/>
              </a:rPr>
              <a:t>Private</a:t>
            </a:r>
          </a:p>
          <a:p>
            <a:pPr marL="342900" lvl="0" indent="-342900">
              <a:lnSpc>
                <a:spcPct val="107000"/>
              </a:lnSpc>
              <a:spcAft>
                <a:spcPts val="800"/>
              </a:spcAft>
              <a:buFont typeface="Symbol" panose="05050102010706020507" pitchFamily="18" charset="2"/>
              <a:buChar char=""/>
            </a:pPr>
            <a:r>
              <a:rPr lang="en-AU" sz="1800" dirty="0">
                <a:effectLst/>
                <a:latin typeface="Calibri" panose="020F0502020204030204" pitchFamily="34" charset="0"/>
                <a:ea typeface="Calibri" panose="020F0502020204030204" pitchFamily="34" charset="0"/>
                <a:cs typeface="Times New Roman" panose="02020603050405020304" pitchFamily="18" charset="0"/>
              </a:rPr>
              <a:t>Good facilities – kitchen</a:t>
            </a:r>
          </a:p>
          <a:p>
            <a:pPr marL="342900" lvl="0" indent="-342900">
              <a:lnSpc>
                <a:spcPct val="107000"/>
              </a:lnSpc>
              <a:spcAft>
                <a:spcPts val="800"/>
              </a:spcAft>
              <a:buFont typeface="Symbol" panose="05050102010706020507" pitchFamily="18" charset="2"/>
              <a:buChar char=""/>
            </a:pPr>
            <a:r>
              <a:rPr lang="en-AU"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Supported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5" name="TextBox 4">
            <a:extLst>
              <a:ext uri="{FF2B5EF4-FFF2-40B4-BE49-F238E27FC236}">
                <a16:creationId xmlns:a16="http://schemas.microsoft.com/office/drawing/2014/main" xmlns="" id="{E2D4C237-A1DD-411A-ABE0-6F13D726E7F2}"/>
              </a:ext>
            </a:extLst>
          </p:cNvPr>
          <p:cNvSpPr txBox="1"/>
          <p:nvPr/>
        </p:nvSpPr>
        <p:spPr>
          <a:xfrm>
            <a:off x="544068" y="1108622"/>
            <a:ext cx="8055864" cy="375552"/>
          </a:xfrm>
          <a:prstGeom prst="rect">
            <a:avLst/>
          </a:prstGeom>
          <a:noFill/>
        </p:spPr>
        <p:txBody>
          <a:bodyPr wrap="square">
            <a:spAutoFit/>
          </a:bodyPr>
          <a:lstStyle/>
          <a:p>
            <a:pPr marL="0" indent="0">
              <a:lnSpc>
                <a:spcPct val="107000"/>
              </a:lnSpc>
              <a:spcAft>
                <a:spcPts val="800"/>
              </a:spcAft>
              <a:buNone/>
            </a:pPr>
            <a:r>
              <a:rPr lang="en-AU" sz="1800" b="1" dirty="0">
                <a:effectLst/>
                <a:latin typeface="Calibri" panose="020F0502020204030204" pitchFamily="34" charset="0"/>
                <a:ea typeface="Calibri" panose="020F0502020204030204" pitchFamily="34" charset="0"/>
                <a:cs typeface="Times New Roman" panose="02020603050405020304" pitchFamily="18" charset="0"/>
              </a:rPr>
              <a:t>20. What would your ideal sort of emergency or crisis accommodation be like?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xmlns="" id="{1ECCD6EC-5871-4B4C-B47B-75DBA00D9B16}"/>
              </a:ext>
            </a:extLst>
          </p:cNvPr>
          <p:cNvSpPr txBox="1"/>
          <p:nvPr/>
        </p:nvSpPr>
        <p:spPr>
          <a:xfrm>
            <a:off x="4361688" y="1636776"/>
            <a:ext cx="4005072" cy="2963055"/>
          </a:xfrm>
          <a:prstGeom prst="rect">
            <a:avLst/>
          </a:prstGeom>
          <a:noFill/>
        </p:spPr>
        <p:txBody>
          <a:bodyPr wrap="square" rtlCol="0">
            <a:spAutoFit/>
          </a:bodyPr>
          <a:lstStyle/>
          <a:p>
            <a:pPr>
              <a:lnSpc>
                <a:spcPct val="107000"/>
              </a:lnSpc>
              <a:spcAft>
                <a:spcPts val="800"/>
              </a:spcAft>
            </a:pPr>
            <a:r>
              <a:rPr lang="en-AU" sz="1800" b="1" dirty="0">
                <a:effectLst/>
                <a:latin typeface="Calibri" panose="020F0502020204030204" pitchFamily="34" charset="0"/>
                <a:ea typeface="Calibri" panose="020F0502020204030204" pitchFamily="34" charset="0"/>
                <a:cs typeface="Times New Roman" panose="02020603050405020304" pitchFamily="18" charset="0"/>
              </a:rPr>
              <a:t>Major themes for male respondents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Symbol" panose="05050102010706020507" pitchFamily="18" charset="2"/>
              <a:buChar char=""/>
            </a:pPr>
            <a:r>
              <a:rPr lang="en-AU"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Affordable</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AU" sz="1800" dirty="0">
                <a:effectLst/>
                <a:latin typeface="Calibri" panose="020F0502020204030204" pitchFamily="34" charset="0"/>
                <a:ea typeface="Calibri" panose="020F0502020204030204" pitchFamily="34" charset="0"/>
                <a:cs typeface="Times New Roman" panose="02020603050405020304" pitchFamily="18" charset="0"/>
              </a:rPr>
              <a:t>Own space and private</a:t>
            </a:r>
          </a:p>
          <a:p>
            <a:pPr marL="342900" lvl="0" indent="-342900">
              <a:lnSpc>
                <a:spcPct val="107000"/>
              </a:lnSpc>
              <a:spcAft>
                <a:spcPts val="800"/>
              </a:spcAft>
              <a:buFont typeface="Symbol" panose="05050102010706020507" pitchFamily="18" charset="2"/>
              <a:buChar char=""/>
            </a:pPr>
            <a:r>
              <a:rPr lang="en-AU" sz="1800" dirty="0">
                <a:effectLst/>
                <a:latin typeface="Calibri" panose="020F0502020204030204" pitchFamily="34" charset="0"/>
                <a:ea typeface="Calibri" panose="020F0502020204030204" pitchFamily="34" charset="0"/>
                <a:cs typeface="Times New Roman" panose="02020603050405020304" pitchFamily="18" charset="0"/>
              </a:rPr>
              <a:t>Safe &amp; secure</a:t>
            </a:r>
          </a:p>
          <a:p>
            <a:pPr marL="342900" lvl="0" indent="-342900">
              <a:lnSpc>
                <a:spcPct val="107000"/>
              </a:lnSpc>
              <a:spcAft>
                <a:spcPts val="800"/>
              </a:spcAft>
              <a:buFont typeface="Symbol" panose="05050102010706020507" pitchFamily="18" charset="2"/>
              <a:buChar char=""/>
            </a:pPr>
            <a:r>
              <a:rPr lang="en-AU"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Supported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AU"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Less restrictive (on accessing crisis </a:t>
            </a:r>
            <a:r>
              <a:rPr lang="en-AU"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accom</a:t>
            </a:r>
            <a:r>
              <a:rPr lang="en-AU"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on length of stay, gender specific)</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5892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374EA467-6F72-4A9C-8A65-C094DEB3B1AC}"/>
              </a:ext>
            </a:extLst>
          </p:cNvPr>
          <p:cNvGraphicFramePr>
            <a:graphicFrameLocks noGrp="1"/>
          </p:cNvGraphicFramePr>
          <p:nvPr>
            <p:ph idx="1"/>
            <p:extLst>
              <p:ext uri="{D42A27DB-BD31-4B8C-83A1-F6EECF244321}">
                <p14:modId xmlns:p14="http://schemas.microsoft.com/office/powerpoint/2010/main" val="371611123"/>
              </p:ext>
            </p:extLst>
          </p:nvPr>
        </p:nvGraphicFramePr>
        <p:xfrm>
          <a:off x="1570280" y="5546997"/>
          <a:ext cx="5725160" cy="896874"/>
        </p:xfrm>
        <a:graphic>
          <a:graphicData uri="http://schemas.openxmlformats.org/drawingml/2006/table">
            <a:tbl>
              <a:tblPr firstRow="1" firstCol="1" bandRow="1">
                <a:tableStyleId>{5C22544A-7EE6-4342-B048-85BDC9FD1C3A}</a:tableStyleId>
              </a:tblPr>
              <a:tblGrid>
                <a:gridCol w="1370965">
                  <a:extLst>
                    <a:ext uri="{9D8B030D-6E8A-4147-A177-3AD203B41FA5}">
                      <a16:colId xmlns:a16="http://schemas.microsoft.com/office/drawing/2014/main" xmlns="" val="343680906"/>
                    </a:ext>
                  </a:extLst>
                </a:gridCol>
                <a:gridCol w="1555750">
                  <a:extLst>
                    <a:ext uri="{9D8B030D-6E8A-4147-A177-3AD203B41FA5}">
                      <a16:colId xmlns:a16="http://schemas.microsoft.com/office/drawing/2014/main" xmlns="" val="2227019203"/>
                    </a:ext>
                  </a:extLst>
                </a:gridCol>
                <a:gridCol w="1477645">
                  <a:extLst>
                    <a:ext uri="{9D8B030D-6E8A-4147-A177-3AD203B41FA5}">
                      <a16:colId xmlns:a16="http://schemas.microsoft.com/office/drawing/2014/main" xmlns="" val="3870655901"/>
                    </a:ext>
                  </a:extLst>
                </a:gridCol>
                <a:gridCol w="1320800">
                  <a:extLst>
                    <a:ext uri="{9D8B030D-6E8A-4147-A177-3AD203B41FA5}">
                      <a16:colId xmlns:a16="http://schemas.microsoft.com/office/drawing/2014/main" xmlns="" val="4222849417"/>
                    </a:ext>
                  </a:extLst>
                </a:gridCol>
              </a:tblGrid>
              <a:tr h="0">
                <a:tc>
                  <a:txBody>
                    <a:bodyPr/>
                    <a:lstStyle/>
                    <a:p>
                      <a:pPr>
                        <a:lnSpc>
                          <a:spcPct val="107000"/>
                        </a:lnSpc>
                        <a:spcAft>
                          <a:spcPts val="800"/>
                        </a:spcAft>
                      </a:pPr>
                      <a:r>
                        <a:rPr lang="en-AU" sz="1100">
                          <a:effectLst/>
                        </a:rPr>
                        <a:t> </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1100">
                          <a:effectLst/>
                        </a:rPr>
                        <a:t>Living in my own contained space</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1100">
                          <a:effectLst/>
                        </a:rPr>
                        <a:t>Living with others with support on-site</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1100">
                          <a:effectLst/>
                        </a:rPr>
                        <a:t>No response</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591273501"/>
                  </a:ext>
                </a:extLst>
              </a:tr>
              <a:tr h="0">
                <a:tc>
                  <a:txBody>
                    <a:bodyPr/>
                    <a:lstStyle/>
                    <a:p>
                      <a:pPr>
                        <a:lnSpc>
                          <a:spcPct val="107000"/>
                        </a:lnSpc>
                        <a:spcAft>
                          <a:spcPts val="800"/>
                        </a:spcAft>
                      </a:pPr>
                      <a:r>
                        <a:rPr lang="en-AU" sz="1100">
                          <a:effectLst/>
                        </a:rPr>
                        <a:t>Both Genders</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1100">
                          <a:effectLst/>
                        </a:rPr>
                        <a:t>123 (85%)</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1100">
                          <a:effectLst/>
                        </a:rPr>
                        <a:t>22 (15%)</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1100">
                          <a:effectLst/>
                        </a:rPr>
                        <a:t>18</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66289425"/>
                  </a:ext>
                </a:extLst>
              </a:tr>
              <a:tr h="0">
                <a:tc>
                  <a:txBody>
                    <a:bodyPr/>
                    <a:lstStyle/>
                    <a:p>
                      <a:pPr>
                        <a:lnSpc>
                          <a:spcPct val="107000"/>
                        </a:lnSpc>
                        <a:spcAft>
                          <a:spcPts val="800"/>
                        </a:spcAft>
                      </a:pPr>
                      <a:r>
                        <a:rPr lang="en-AU" sz="1100">
                          <a:effectLst/>
                        </a:rPr>
                        <a:t>Male (% males)</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1100">
                          <a:effectLst/>
                        </a:rPr>
                        <a:t>57 (78%)</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1100">
                          <a:effectLst/>
                        </a:rPr>
                        <a:t>16 (22%)</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1100">
                          <a:effectLst/>
                        </a:rPr>
                        <a:t>2 (4%)</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85419216"/>
                  </a:ext>
                </a:extLst>
              </a:tr>
              <a:tr h="0">
                <a:tc>
                  <a:txBody>
                    <a:bodyPr/>
                    <a:lstStyle/>
                    <a:p>
                      <a:pPr>
                        <a:lnSpc>
                          <a:spcPct val="107000"/>
                        </a:lnSpc>
                        <a:spcAft>
                          <a:spcPts val="800"/>
                        </a:spcAft>
                      </a:pPr>
                      <a:r>
                        <a:rPr lang="en-AU" sz="1100">
                          <a:effectLst/>
                        </a:rPr>
                        <a:t>Female (% females)</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1100">
                          <a:effectLst/>
                        </a:rPr>
                        <a:t>64 (89%)</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1100">
                          <a:effectLst/>
                        </a:rPr>
                        <a:t>8 (11%)</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1100" dirty="0">
                          <a:effectLst/>
                        </a:rPr>
                        <a:t>4 (5%)</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523400746"/>
                  </a:ext>
                </a:extLst>
              </a:tr>
            </a:tbl>
          </a:graphicData>
        </a:graphic>
      </p:graphicFrame>
      <p:graphicFrame>
        <p:nvGraphicFramePr>
          <p:cNvPr id="7" name="Chart 6">
            <a:extLst>
              <a:ext uri="{FF2B5EF4-FFF2-40B4-BE49-F238E27FC236}">
                <a16:creationId xmlns:a16="http://schemas.microsoft.com/office/drawing/2014/main" xmlns="" id="{0E312734-B3AD-4C50-99DE-EE0C7C19FAF7}"/>
              </a:ext>
            </a:extLst>
          </p:cNvPr>
          <p:cNvGraphicFramePr/>
          <p:nvPr>
            <p:extLst>
              <p:ext uri="{D42A27DB-BD31-4B8C-83A1-F6EECF244321}">
                <p14:modId xmlns:p14="http://schemas.microsoft.com/office/powerpoint/2010/main" val="3947199377"/>
              </p:ext>
            </p:extLst>
          </p:nvPr>
        </p:nvGraphicFramePr>
        <p:xfrm>
          <a:off x="1570915" y="1682092"/>
          <a:ext cx="5724525" cy="3600450"/>
        </p:xfrm>
        <a:graphic>
          <a:graphicData uri="http://schemas.openxmlformats.org/drawingml/2006/chart">
            <c:chart xmlns:c="http://schemas.openxmlformats.org/drawingml/2006/chart" xmlns:r="http://schemas.openxmlformats.org/officeDocument/2006/relationships" r:id="rId3"/>
          </a:graphicData>
        </a:graphic>
      </p:graphicFrame>
      <p:sp>
        <p:nvSpPr>
          <p:cNvPr id="8" name="Title 1">
            <a:extLst>
              <a:ext uri="{FF2B5EF4-FFF2-40B4-BE49-F238E27FC236}">
                <a16:creationId xmlns:a16="http://schemas.microsoft.com/office/drawing/2014/main" xmlns="" id="{553E2965-F61D-4246-994B-0F6B77AE4ED8}"/>
              </a:ext>
            </a:extLst>
          </p:cNvPr>
          <p:cNvSpPr>
            <a:spLocks noGrp="1"/>
          </p:cNvSpPr>
          <p:nvPr>
            <p:ph type="title"/>
          </p:nvPr>
        </p:nvSpPr>
        <p:spPr>
          <a:xfrm>
            <a:off x="391212" y="386453"/>
            <a:ext cx="8229600" cy="1149251"/>
          </a:xfrm>
          <a:prstGeom prst="roundRect">
            <a:avLst/>
          </a:prstGeom>
          <a:solidFill>
            <a:srgbClr val="92D050"/>
          </a:solidFill>
        </p:spPr>
        <p:txBody>
          <a:bodyPr>
            <a:normAutofit fontScale="90000"/>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2400" b="1"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If you had the choice would you prefer your own self-contained space (even if it was very small) or would you prefer living with others with support on site? </a:t>
            </a:r>
            <a:endParaRPr kumimoji="0" lang="en-AU" altLang="en-US" sz="2800" b="1" i="0" u="none" strike="noStrike" cap="none" normalizeH="0" baseline="0" dirty="0">
              <a:ln>
                <a:noFill/>
              </a:ln>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9938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xmlns="" id="{E6B2ECCE-4FA9-48E7-9823-68716170A966}"/>
              </a:ext>
            </a:extLst>
          </p:cNvPr>
          <p:cNvGraphicFramePr>
            <a:graphicFrameLocks noGrp="1"/>
          </p:cNvGraphicFramePr>
          <p:nvPr>
            <p:ph idx="1"/>
            <p:extLst>
              <p:ext uri="{D42A27DB-BD31-4B8C-83A1-F6EECF244321}">
                <p14:modId xmlns:p14="http://schemas.microsoft.com/office/powerpoint/2010/main" val="96055779"/>
              </p:ext>
            </p:extLst>
          </p:nvPr>
        </p:nvGraphicFramePr>
        <p:xfrm>
          <a:off x="1525777" y="1263650"/>
          <a:ext cx="6603239" cy="5128011"/>
        </p:xfrm>
        <a:graphic>
          <a:graphicData uri="http://schemas.openxmlformats.org/drawingml/2006/table">
            <a:tbl>
              <a:tblPr/>
              <a:tblGrid>
                <a:gridCol w="3768677">
                  <a:extLst>
                    <a:ext uri="{9D8B030D-6E8A-4147-A177-3AD203B41FA5}">
                      <a16:colId xmlns:a16="http://schemas.microsoft.com/office/drawing/2014/main" xmlns="" val="2943959109"/>
                    </a:ext>
                  </a:extLst>
                </a:gridCol>
                <a:gridCol w="944854">
                  <a:extLst>
                    <a:ext uri="{9D8B030D-6E8A-4147-A177-3AD203B41FA5}">
                      <a16:colId xmlns:a16="http://schemas.microsoft.com/office/drawing/2014/main" xmlns="" val="278381919"/>
                    </a:ext>
                  </a:extLst>
                </a:gridCol>
                <a:gridCol w="944854">
                  <a:extLst>
                    <a:ext uri="{9D8B030D-6E8A-4147-A177-3AD203B41FA5}">
                      <a16:colId xmlns:a16="http://schemas.microsoft.com/office/drawing/2014/main" xmlns="" val="4113646286"/>
                    </a:ext>
                  </a:extLst>
                </a:gridCol>
                <a:gridCol w="944854">
                  <a:extLst>
                    <a:ext uri="{9D8B030D-6E8A-4147-A177-3AD203B41FA5}">
                      <a16:colId xmlns:a16="http://schemas.microsoft.com/office/drawing/2014/main" xmlns="" val="311424046"/>
                    </a:ext>
                  </a:extLst>
                </a:gridCol>
              </a:tblGrid>
              <a:tr h="444377">
                <a:tc gridSpan="4">
                  <a:txBody>
                    <a:bodyPr/>
                    <a:lstStyle/>
                    <a:p>
                      <a:pPr algn="ctr" fontAlgn="ctr"/>
                      <a:r>
                        <a:rPr lang="en-US" sz="1200" b="1" i="0" u="none" strike="noStrike" dirty="0">
                          <a:solidFill>
                            <a:srgbClr val="000000"/>
                          </a:solidFill>
                          <a:effectLst/>
                          <a:latin typeface="Calibri" panose="020F0502020204030204" pitchFamily="34" charset="0"/>
                        </a:rPr>
                        <a:t>HEF spend on emergency accommodation 2017: Melbourne's north and west</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xmlns="" val="1587511403"/>
                  </a:ext>
                </a:extLst>
              </a:tr>
              <a:tr h="420316">
                <a:tc>
                  <a:txBody>
                    <a:bodyPr/>
                    <a:lstStyle/>
                    <a:p>
                      <a:pPr algn="ctr" fontAlgn="ctr"/>
                      <a:r>
                        <a:rPr lang="en-AU" sz="1000" b="1" i="0" u="none" strike="noStrike">
                          <a:solidFill>
                            <a:srgbClr val="000000"/>
                          </a:solidFill>
                          <a:effectLst/>
                          <a:latin typeface="Calibri" panose="020F0502020204030204" pitchFamily="34" charset="0"/>
                        </a:rPr>
                        <a:t>Accommodation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1000" b="1" i="0" u="none" strike="noStrike">
                          <a:solidFill>
                            <a:srgbClr val="000000"/>
                          </a:solidFill>
                          <a:effectLst/>
                          <a:latin typeface="Calibri" panose="020F0502020204030204" pitchFamily="34" charset="0"/>
                        </a:rPr>
                        <a:t>Total HEF $s 2017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1000" b="1" i="0" u="none" strike="noStrike">
                          <a:solidFill>
                            <a:srgbClr val="000000"/>
                          </a:solidFill>
                          <a:effectLst/>
                          <a:latin typeface="Calibri" panose="020F0502020204030204" pitchFamily="34" charset="0"/>
                        </a:rPr>
                        <a:t>Total HEF assists 2017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AU" sz="1000" b="1" i="0" u="none" strike="noStrike">
                          <a:solidFill>
                            <a:srgbClr val="000000"/>
                          </a:solidFill>
                          <a:effectLst/>
                          <a:latin typeface="Calibri" panose="020F0502020204030204" pitchFamily="34" charset="0"/>
                        </a:rPr>
                        <a:t>Average cost per assist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653375830"/>
                  </a:ext>
                </a:extLst>
              </a:tr>
              <a:tr h="236851">
                <a:tc>
                  <a:txBody>
                    <a:bodyPr/>
                    <a:lstStyle/>
                    <a:p>
                      <a:pPr algn="l" fontAlgn="b"/>
                      <a:r>
                        <a:rPr lang="en-AU" sz="1000" b="0" i="0" u="none" strike="noStrike">
                          <a:solidFill>
                            <a:srgbClr val="000000"/>
                          </a:solidFill>
                          <a:effectLst/>
                          <a:latin typeface="Calibri" panose="020F0502020204030204" pitchFamily="34" charset="0"/>
                        </a:rPr>
                        <a:t>The Palms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$488,960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3090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$158.24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07959641"/>
                  </a:ext>
                </a:extLst>
              </a:tr>
              <a:tr h="236851">
                <a:tc>
                  <a:txBody>
                    <a:bodyPr/>
                    <a:lstStyle/>
                    <a:p>
                      <a:pPr algn="l" fontAlgn="b"/>
                      <a:r>
                        <a:rPr lang="en-AU" sz="1000" b="0" i="0" u="none" strike="noStrike">
                          <a:solidFill>
                            <a:srgbClr val="000000"/>
                          </a:solidFill>
                          <a:effectLst/>
                          <a:latin typeface="Calibri" panose="020F0502020204030204" pitchFamily="34" charset="0"/>
                        </a:rPr>
                        <a:t>Parkside Inn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$273,219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610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$447.90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34898184"/>
                  </a:ext>
                </a:extLst>
              </a:tr>
              <a:tr h="236851">
                <a:tc>
                  <a:txBody>
                    <a:bodyPr/>
                    <a:lstStyle/>
                    <a:p>
                      <a:pPr algn="l" fontAlgn="t"/>
                      <a:r>
                        <a:rPr lang="en-AU" sz="1000" b="0" i="0" u="none" strike="noStrike">
                          <a:solidFill>
                            <a:srgbClr val="000000"/>
                          </a:solidFill>
                          <a:effectLst/>
                          <a:latin typeface="Calibri" panose="020F0502020204030204" pitchFamily="34" charset="0"/>
                        </a:rPr>
                        <a:t>WEST CITY MOTEL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$268,336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822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$326.44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14923972"/>
                  </a:ext>
                </a:extLst>
              </a:tr>
              <a:tr h="236851">
                <a:tc>
                  <a:txBody>
                    <a:bodyPr/>
                    <a:lstStyle/>
                    <a:p>
                      <a:pPr algn="l" fontAlgn="b"/>
                      <a:r>
                        <a:rPr lang="en-AU" sz="1000" b="0" i="0" u="none" strike="noStrike">
                          <a:solidFill>
                            <a:srgbClr val="000000"/>
                          </a:solidFill>
                          <a:effectLst/>
                          <a:latin typeface="Calibri" panose="020F0502020204030204" pitchFamily="34" charset="0"/>
                        </a:rPr>
                        <a:t>Coburg Motor Inn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$224,004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691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$324.17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39592641"/>
                  </a:ext>
                </a:extLst>
              </a:tr>
              <a:tr h="236851">
                <a:tc>
                  <a:txBody>
                    <a:bodyPr/>
                    <a:lstStyle/>
                    <a:p>
                      <a:pPr algn="l" fontAlgn="b"/>
                      <a:r>
                        <a:rPr lang="en-AU" sz="1000" b="0" i="0" u="none" strike="noStrike">
                          <a:solidFill>
                            <a:srgbClr val="000000"/>
                          </a:solidFill>
                          <a:effectLst/>
                          <a:latin typeface="Calibri" panose="020F0502020204030204" pitchFamily="34" charset="0"/>
                        </a:rPr>
                        <a:t>SLM/Northwestern Accom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$185,050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687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$269.36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83353651"/>
                  </a:ext>
                </a:extLst>
              </a:tr>
              <a:tr h="236851">
                <a:tc>
                  <a:txBody>
                    <a:bodyPr/>
                    <a:lstStyle/>
                    <a:p>
                      <a:pPr algn="l" fontAlgn="b"/>
                      <a:r>
                        <a:rPr lang="en-AU" sz="1000" b="0" i="0" u="none" strike="noStrike">
                          <a:solidFill>
                            <a:srgbClr val="000000"/>
                          </a:solidFill>
                          <a:effectLst/>
                          <a:latin typeface="Calibri" panose="020F0502020204030204" pitchFamily="34" charset="0"/>
                        </a:rPr>
                        <a:t>Stay Inn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$144,492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697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$207.31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54541029"/>
                  </a:ext>
                </a:extLst>
              </a:tr>
              <a:tr h="236851">
                <a:tc>
                  <a:txBody>
                    <a:bodyPr/>
                    <a:lstStyle/>
                    <a:p>
                      <a:pPr algn="l" fontAlgn="t"/>
                      <a:r>
                        <a:rPr lang="en-AU" sz="1000" b="0" i="0" u="none" strike="noStrike">
                          <a:solidFill>
                            <a:srgbClr val="000000"/>
                          </a:solidFill>
                          <a:effectLst/>
                          <a:latin typeface="Calibri" panose="020F0502020204030204" pitchFamily="34" charset="0"/>
                        </a:rPr>
                        <a:t>MONTE NILLA MOTOR INN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$116,005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328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$353.67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03121996"/>
                  </a:ext>
                </a:extLst>
              </a:tr>
              <a:tr h="236851">
                <a:tc>
                  <a:txBody>
                    <a:bodyPr/>
                    <a:lstStyle/>
                    <a:p>
                      <a:pPr algn="l" fontAlgn="b"/>
                      <a:r>
                        <a:rPr lang="en-US" sz="1000" b="0" i="0" u="none" strike="noStrike">
                          <a:solidFill>
                            <a:srgbClr val="000000"/>
                          </a:solidFill>
                          <a:effectLst/>
                          <a:latin typeface="Calibri" panose="020F0502020204030204" pitchFamily="34" charset="0"/>
                        </a:rPr>
                        <a:t>Best Western Mahoney's Motor Inn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$82,675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183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$451.78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45451161"/>
                  </a:ext>
                </a:extLst>
              </a:tr>
              <a:tr h="236851">
                <a:tc>
                  <a:txBody>
                    <a:bodyPr/>
                    <a:lstStyle/>
                    <a:p>
                      <a:pPr algn="l" fontAlgn="t"/>
                      <a:r>
                        <a:rPr lang="en-AU" sz="1000" b="0" i="0" u="none" strike="noStrike">
                          <a:solidFill>
                            <a:srgbClr val="000000"/>
                          </a:solidFill>
                          <a:effectLst/>
                          <a:latin typeface="Calibri" panose="020F0502020204030204" pitchFamily="34" charset="0"/>
                        </a:rPr>
                        <a:t>Park Squire Motor Inn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$71,261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$989.74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28847256"/>
                  </a:ext>
                </a:extLst>
              </a:tr>
              <a:tr h="236851">
                <a:tc>
                  <a:txBody>
                    <a:bodyPr/>
                    <a:lstStyle/>
                    <a:p>
                      <a:pPr algn="l" fontAlgn="t"/>
                      <a:r>
                        <a:rPr lang="en-AU" sz="1000" b="0" i="0" u="none" strike="noStrike">
                          <a:solidFill>
                            <a:srgbClr val="000000"/>
                          </a:solidFill>
                          <a:effectLst/>
                          <a:latin typeface="Calibri" panose="020F0502020204030204" pitchFamily="34" charset="0"/>
                        </a:rPr>
                        <a:t>City East Motel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$70,542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$712.55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20502752"/>
                  </a:ext>
                </a:extLst>
              </a:tr>
              <a:tr h="236851">
                <a:tc>
                  <a:txBody>
                    <a:bodyPr/>
                    <a:lstStyle/>
                    <a:p>
                      <a:pPr algn="l" fontAlgn="t"/>
                      <a:r>
                        <a:rPr lang="en-AU" sz="1000" b="0" i="0" u="none" strike="noStrike">
                          <a:solidFill>
                            <a:srgbClr val="000000"/>
                          </a:solidFill>
                          <a:effectLst/>
                          <a:latin typeface="Calibri" panose="020F0502020204030204" pitchFamily="34" charset="0"/>
                        </a:rPr>
                        <a:t>Nicos backpackers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$40,062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209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$191.68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82831910"/>
                  </a:ext>
                </a:extLst>
              </a:tr>
              <a:tr h="236851">
                <a:tc>
                  <a:txBody>
                    <a:bodyPr/>
                    <a:lstStyle/>
                    <a:p>
                      <a:pPr algn="l" fontAlgn="t"/>
                      <a:r>
                        <a:rPr lang="en-AU" sz="1000" b="0" i="0" u="none" strike="noStrike">
                          <a:solidFill>
                            <a:srgbClr val="000000"/>
                          </a:solidFill>
                          <a:effectLst/>
                          <a:latin typeface="Calibri" panose="020F0502020204030204" pitchFamily="34" charset="0"/>
                        </a:rPr>
                        <a:t>Footscray Motor Inn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$37,609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$464.31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19239875"/>
                  </a:ext>
                </a:extLst>
              </a:tr>
              <a:tr h="236851">
                <a:tc>
                  <a:txBody>
                    <a:bodyPr/>
                    <a:lstStyle/>
                    <a:p>
                      <a:pPr algn="l" fontAlgn="b"/>
                      <a:r>
                        <a:rPr lang="en-AU" sz="1000" b="0" i="0" u="none" strike="noStrike">
                          <a:solidFill>
                            <a:srgbClr val="000000"/>
                          </a:solidFill>
                          <a:effectLst/>
                          <a:latin typeface="Calibri" panose="020F0502020204030204" pitchFamily="34" charset="0"/>
                        </a:rPr>
                        <a:t>Hume Villa Motor Inn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$34,633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$449.78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17387152"/>
                  </a:ext>
                </a:extLst>
              </a:tr>
              <a:tr h="236851">
                <a:tc>
                  <a:txBody>
                    <a:bodyPr/>
                    <a:lstStyle/>
                    <a:p>
                      <a:pPr algn="l" fontAlgn="b"/>
                      <a:r>
                        <a:rPr lang="en-AU" sz="1000" b="0" i="0" u="none" strike="noStrike">
                          <a:solidFill>
                            <a:srgbClr val="000000"/>
                          </a:solidFill>
                          <a:effectLst/>
                          <a:latin typeface="Calibri" panose="020F0502020204030204" pitchFamily="34" charset="0"/>
                        </a:rPr>
                        <a:t>William T Onus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$28,040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118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$237.63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13751113"/>
                  </a:ext>
                </a:extLst>
              </a:tr>
              <a:tr h="236851">
                <a:tc>
                  <a:txBody>
                    <a:bodyPr/>
                    <a:lstStyle/>
                    <a:p>
                      <a:pPr algn="l" fontAlgn="b"/>
                      <a:r>
                        <a:rPr lang="en-AU" sz="1000" b="0" i="0" u="none" strike="noStrike">
                          <a:solidFill>
                            <a:srgbClr val="000000"/>
                          </a:solidFill>
                          <a:effectLst/>
                          <a:latin typeface="Calibri" panose="020F0502020204030204" pitchFamily="34" charset="0"/>
                        </a:rPr>
                        <a:t>Bell City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$22,645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$371.23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23540859"/>
                  </a:ext>
                </a:extLst>
              </a:tr>
              <a:tr h="236851">
                <a:tc>
                  <a:txBody>
                    <a:bodyPr/>
                    <a:lstStyle/>
                    <a:p>
                      <a:pPr algn="l" fontAlgn="t"/>
                      <a:r>
                        <a:rPr lang="en-AU" sz="1000" b="0" i="0" u="none" strike="noStrike">
                          <a:solidFill>
                            <a:srgbClr val="000000"/>
                          </a:solidFill>
                          <a:effectLst/>
                          <a:latin typeface="Calibri" panose="020F0502020204030204" pitchFamily="34" charset="0"/>
                        </a:rPr>
                        <a:t>Hostel + Collingwood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$21,445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$285.94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61133568"/>
                  </a:ext>
                </a:extLst>
              </a:tr>
              <a:tr h="236851">
                <a:tc>
                  <a:txBody>
                    <a:bodyPr/>
                    <a:lstStyle/>
                    <a:p>
                      <a:pPr algn="l" fontAlgn="b"/>
                      <a:r>
                        <a:rPr lang="en-AU" sz="1000" b="0" i="0" u="none" strike="noStrike">
                          <a:solidFill>
                            <a:srgbClr val="000000"/>
                          </a:solidFill>
                          <a:effectLst/>
                          <a:latin typeface="Calibri" panose="020F0502020204030204" pitchFamily="34" charset="0"/>
                        </a:rPr>
                        <a:t>Redan Apartments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$21,128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$285.51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59917760"/>
                  </a:ext>
                </a:extLst>
              </a:tr>
              <a:tr h="236851">
                <a:tc>
                  <a:txBody>
                    <a:bodyPr/>
                    <a:lstStyle/>
                    <a:p>
                      <a:pPr algn="l" fontAlgn="b"/>
                      <a:r>
                        <a:rPr lang="en-AU" sz="1000" b="0" i="0" u="none" strike="noStrike">
                          <a:solidFill>
                            <a:srgbClr val="000000"/>
                          </a:solidFill>
                          <a:effectLst/>
                          <a:latin typeface="Calibri" panose="020F0502020204030204" pitchFamily="34" charset="0"/>
                        </a:rPr>
                        <a:t>Greensborough Comfort Inn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$20,830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a:solidFill>
                            <a:srgbClr val="000000"/>
                          </a:solidFill>
                          <a:effectLst/>
                          <a:latin typeface="Calibri" panose="020F0502020204030204" pitchFamily="34" charset="0"/>
                        </a:rPr>
                        <a:t>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000" b="0" i="0" u="none" strike="noStrike" dirty="0">
                          <a:solidFill>
                            <a:srgbClr val="000000"/>
                          </a:solidFill>
                          <a:effectLst/>
                          <a:latin typeface="Calibri" panose="020F0502020204030204" pitchFamily="34" charset="0"/>
                        </a:rPr>
                        <a:t>$462.89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20528746"/>
                  </a:ext>
                </a:extLst>
              </a:tr>
            </a:tbl>
          </a:graphicData>
        </a:graphic>
      </p:graphicFrame>
      <p:sp>
        <p:nvSpPr>
          <p:cNvPr id="4" name="Title 1">
            <a:extLst>
              <a:ext uri="{FF2B5EF4-FFF2-40B4-BE49-F238E27FC236}">
                <a16:creationId xmlns:a16="http://schemas.microsoft.com/office/drawing/2014/main" xmlns="" id="{F52C170C-2EC3-415D-8943-FB51F187131B}"/>
              </a:ext>
            </a:extLst>
          </p:cNvPr>
          <p:cNvSpPr>
            <a:spLocks noGrp="1"/>
          </p:cNvSpPr>
          <p:nvPr>
            <p:ph type="title"/>
          </p:nvPr>
        </p:nvSpPr>
        <p:spPr>
          <a:xfrm>
            <a:off x="365760" y="160337"/>
            <a:ext cx="8229600" cy="772351"/>
          </a:xfrm>
          <a:prstGeom prst="roundRect">
            <a:avLst/>
          </a:prstGeom>
          <a:solidFill>
            <a:srgbClr val="92D050"/>
          </a:solidFill>
        </p:spPr>
        <p:txBody>
          <a:bodyPr>
            <a:normAutofit/>
          </a:bodyPr>
          <a:lstStyle/>
          <a:p>
            <a:r>
              <a:rPr lang="en-US" sz="2800" b="1" dirty="0">
                <a:solidFill>
                  <a:schemeClr val="bg1"/>
                </a:solidFill>
              </a:rPr>
              <a:t>2017 HEF findings</a:t>
            </a:r>
          </a:p>
        </p:txBody>
      </p:sp>
    </p:spTree>
    <p:extLst>
      <p:ext uri="{BB962C8B-B14F-4D97-AF65-F5344CB8AC3E}">
        <p14:creationId xmlns:p14="http://schemas.microsoft.com/office/powerpoint/2010/main" val="119431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9460"/>
          </a:xfrm>
          <a:prstGeom prst="roundRect">
            <a:avLst/>
          </a:prstGeom>
          <a:solidFill>
            <a:srgbClr val="92D050"/>
          </a:solidFill>
        </p:spPr>
        <p:txBody>
          <a:bodyPr>
            <a:noAutofit/>
          </a:bodyPr>
          <a:lstStyle/>
          <a:p>
            <a:r>
              <a:rPr lang="en-US" sz="2800" b="1" dirty="0">
                <a:solidFill>
                  <a:schemeClr val="bg1"/>
                </a:solidFill>
              </a:rPr>
              <a:t>2018/19 Rating scale development</a:t>
            </a:r>
          </a:p>
        </p:txBody>
      </p:sp>
      <p:graphicFrame>
        <p:nvGraphicFramePr>
          <p:cNvPr id="8" name="Content Placeholder 7">
            <a:extLst>
              <a:ext uri="{FF2B5EF4-FFF2-40B4-BE49-F238E27FC236}">
                <a16:creationId xmlns:a16="http://schemas.microsoft.com/office/drawing/2014/main" xmlns="" id="{A19FB421-C59F-4E1C-AE40-BD5198F51F66}"/>
              </a:ext>
            </a:extLst>
          </p:cNvPr>
          <p:cNvGraphicFramePr>
            <a:graphicFrameLocks noGrp="1"/>
          </p:cNvGraphicFramePr>
          <p:nvPr>
            <p:ph idx="1"/>
            <p:extLst>
              <p:ext uri="{D42A27DB-BD31-4B8C-83A1-F6EECF244321}">
                <p14:modId xmlns:p14="http://schemas.microsoft.com/office/powerpoint/2010/main" val="878232861"/>
              </p:ext>
            </p:extLst>
          </p:nvPr>
        </p:nvGraphicFramePr>
        <p:xfrm>
          <a:off x="457200" y="2444115"/>
          <a:ext cx="3813048" cy="41811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xmlns="" id="{02AA6B82-3059-454E-8DB5-71584AEACAC2}"/>
              </a:ext>
            </a:extLst>
          </p:cNvPr>
          <p:cNvGraphicFramePr/>
          <p:nvPr>
            <p:extLst>
              <p:ext uri="{D42A27DB-BD31-4B8C-83A1-F6EECF244321}">
                <p14:modId xmlns:p14="http://schemas.microsoft.com/office/powerpoint/2010/main" val="751160935"/>
              </p:ext>
            </p:extLst>
          </p:nvPr>
        </p:nvGraphicFramePr>
        <p:xfrm>
          <a:off x="4425950" y="3697866"/>
          <a:ext cx="4260850" cy="2400300"/>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a:extLst>
              <a:ext uri="{FF2B5EF4-FFF2-40B4-BE49-F238E27FC236}">
                <a16:creationId xmlns:a16="http://schemas.microsoft.com/office/drawing/2014/main" xmlns="" id="{4B86B7BB-B715-4EB7-8FB2-99C4DAE2A634}"/>
              </a:ext>
            </a:extLst>
          </p:cNvPr>
          <p:cNvSpPr txBox="1"/>
          <p:nvPr/>
        </p:nvSpPr>
        <p:spPr>
          <a:xfrm>
            <a:off x="265430" y="1075623"/>
            <a:ext cx="8321040" cy="1569660"/>
          </a:xfrm>
          <a:prstGeom prst="rect">
            <a:avLst/>
          </a:prstGeom>
          <a:noFill/>
        </p:spPr>
        <p:txBody>
          <a:bodyPr wrap="square" rtlCol="0">
            <a:spAutoFit/>
          </a:bodyPr>
          <a:lstStyle/>
          <a:p>
            <a:pPr marL="342900" lvl="0" indent="-342900" algn="just">
              <a:buFont typeface="Symbol" panose="05050102010706020507" pitchFamily="18" charset="2"/>
              <a:buChar char=""/>
            </a:pPr>
            <a:r>
              <a:rPr lang="en-US" sz="1600" b="1" dirty="0">
                <a:solidFill>
                  <a:schemeClr val="accent1"/>
                </a:solidFill>
                <a:effectLst/>
                <a:latin typeface="Calibri" panose="020F0502020204030204" pitchFamily="34" charset="0"/>
                <a:ea typeface="Calibri" panose="020F0502020204030204" pitchFamily="34" charset="0"/>
              </a:rPr>
              <a:t>Across the NWLASNs top 40 in 2018-19, 40% of all HEF went to private providers rated overall at 1.0 (‘Does not meet expectations’) at a total cost of $909,385, this represented 54% of all assists to purchased emergency accommodation.  </a:t>
            </a:r>
            <a:endParaRPr lang="en-AU" sz="1600" b="1" dirty="0">
              <a:solidFill>
                <a:schemeClr val="accent1"/>
              </a:solidFill>
              <a:effectLst/>
              <a:latin typeface="Calibri" panose="020F0502020204030204" pitchFamily="34" charset="0"/>
              <a:ea typeface="Calibri" panose="020F0502020204030204" pitchFamily="34" charset="0"/>
            </a:endParaRPr>
          </a:p>
          <a:p>
            <a:pPr marL="457200" algn="just"/>
            <a:r>
              <a:rPr lang="en-US" sz="1600" b="1" dirty="0">
                <a:solidFill>
                  <a:schemeClr val="accent1"/>
                </a:solidFill>
                <a:effectLst/>
                <a:latin typeface="Calibri" panose="020F0502020204030204" pitchFamily="34" charset="0"/>
                <a:ea typeface="Calibri" panose="020F0502020204030204" pitchFamily="34" charset="0"/>
              </a:rPr>
              <a:t> </a:t>
            </a:r>
            <a:endParaRPr lang="en-AU" sz="1600" b="1" dirty="0">
              <a:solidFill>
                <a:schemeClr val="accent1"/>
              </a:solidFill>
              <a:effectLst/>
              <a:latin typeface="Calibri" panose="020F0502020204030204" pitchFamily="34" charset="0"/>
              <a:ea typeface="Calibri" panose="020F0502020204030204" pitchFamily="34" charset="0"/>
            </a:endParaRPr>
          </a:p>
          <a:p>
            <a:pPr marL="342900" lvl="0" indent="-342900" algn="just">
              <a:buFont typeface="Symbol" panose="05050102010706020507" pitchFamily="18" charset="2"/>
              <a:buChar char=""/>
            </a:pPr>
            <a:r>
              <a:rPr lang="en-US" sz="1600" b="1" dirty="0">
                <a:solidFill>
                  <a:schemeClr val="accent1"/>
                </a:solidFill>
                <a:effectLst/>
                <a:latin typeface="Calibri" panose="020F0502020204030204" pitchFamily="34" charset="0"/>
                <a:ea typeface="Calibri" panose="020F0502020204030204" pitchFamily="34" charset="0"/>
              </a:rPr>
              <a:t>Just 7% of HEF went to providers rated at 3.0 (‘Meets expectations), representing less than 3.4% of all assists.</a:t>
            </a:r>
            <a:endParaRPr lang="en-AU" sz="1600" b="1" dirty="0">
              <a:solidFill>
                <a:schemeClr val="accent1"/>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96854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2247" y="5184647"/>
            <a:ext cx="8179506" cy="501983"/>
          </a:xfrm>
          <a:prstGeom prst="roundRect">
            <a:avLst/>
          </a:prstGeom>
          <a:solidFill>
            <a:srgbClr val="92D050"/>
          </a:solidFill>
        </p:spPr>
        <p:txBody>
          <a:bodyPr vert="horz" lIns="91440" tIns="45720" rIns="91440" bIns="45720" rtlCol="0" anchor="b">
            <a:normAutofit/>
          </a:bodyPr>
          <a:lstStyle/>
          <a:p>
            <a:pPr defTabSz="914400">
              <a:lnSpc>
                <a:spcPct val="90000"/>
              </a:lnSpc>
            </a:pPr>
            <a:r>
              <a:rPr lang="en-US" sz="2400" b="1" dirty="0">
                <a:solidFill>
                  <a:schemeClr val="bg1"/>
                </a:solidFill>
              </a:rPr>
              <a:t>2019 Crisis in Crisis: Report </a:t>
            </a:r>
          </a:p>
        </p:txBody>
      </p:sp>
      <p:pic>
        <p:nvPicPr>
          <p:cNvPr id="7" name="Picture 6" descr="A picture containing text, indoor&#10;&#10;Description automatically generated">
            <a:extLst>
              <a:ext uri="{FF2B5EF4-FFF2-40B4-BE49-F238E27FC236}">
                <a16:creationId xmlns:a16="http://schemas.microsoft.com/office/drawing/2014/main" xmlns="" id="{9800F51A-C17A-4577-BEAE-DBE465ABAA31}"/>
              </a:ext>
            </a:extLst>
          </p:cNvPr>
          <p:cNvPicPr>
            <a:picLocks noChangeAspect="1"/>
          </p:cNvPicPr>
          <p:nvPr/>
        </p:nvPicPr>
        <p:blipFill>
          <a:blip r:embed="rId3"/>
          <a:stretch>
            <a:fillRect/>
          </a:stretch>
        </p:blipFill>
        <p:spPr>
          <a:xfrm>
            <a:off x="482247" y="901965"/>
            <a:ext cx="2646832" cy="2068252"/>
          </a:xfrm>
          <a:prstGeom prst="rect">
            <a:avLst/>
          </a:prstGeom>
        </p:spPr>
      </p:pic>
      <p:pic>
        <p:nvPicPr>
          <p:cNvPr id="5" name="Content Placeholder 4" descr="Graphical user interface, application, website&#10;&#10;Description automatically generated">
            <a:extLst>
              <a:ext uri="{FF2B5EF4-FFF2-40B4-BE49-F238E27FC236}">
                <a16:creationId xmlns:a16="http://schemas.microsoft.com/office/drawing/2014/main" xmlns="" id="{3B2BBCA1-C422-4019-8EF7-D3BA0341713A}"/>
              </a:ext>
            </a:extLst>
          </p:cNvPr>
          <p:cNvPicPr>
            <a:picLocks noGrp="1" noChangeAspect="1"/>
          </p:cNvPicPr>
          <p:nvPr>
            <p:ph idx="1"/>
          </p:nvPr>
        </p:nvPicPr>
        <p:blipFill>
          <a:blip r:embed="rId4"/>
          <a:stretch>
            <a:fillRect/>
          </a:stretch>
        </p:blipFill>
        <p:spPr>
          <a:xfrm>
            <a:off x="3369750" y="149052"/>
            <a:ext cx="2644818" cy="3574078"/>
          </a:xfrm>
          <a:prstGeom prst="rect">
            <a:avLst/>
          </a:prstGeom>
        </p:spPr>
      </p:pic>
      <p:pic>
        <p:nvPicPr>
          <p:cNvPr id="9" name="Picture 8" descr="Graphical user interface, text&#10;&#10;Description automatically generated">
            <a:extLst>
              <a:ext uri="{FF2B5EF4-FFF2-40B4-BE49-F238E27FC236}">
                <a16:creationId xmlns:a16="http://schemas.microsoft.com/office/drawing/2014/main" xmlns="" id="{FC5BA238-EB5F-4038-8534-3D9E2F8B792F}"/>
              </a:ext>
            </a:extLst>
          </p:cNvPr>
          <p:cNvPicPr>
            <a:picLocks noChangeAspect="1"/>
          </p:cNvPicPr>
          <p:nvPr/>
        </p:nvPicPr>
        <p:blipFill>
          <a:blip r:embed="rId5"/>
          <a:stretch>
            <a:fillRect/>
          </a:stretch>
        </p:blipFill>
        <p:spPr>
          <a:xfrm>
            <a:off x="6115050" y="1116457"/>
            <a:ext cx="2665476" cy="1639267"/>
          </a:xfrm>
          <a:prstGeom prst="rect">
            <a:avLst/>
          </a:prstGeom>
        </p:spPr>
      </p:pic>
      <p:cxnSp>
        <p:nvCxnSpPr>
          <p:cNvPr id="14" name="Straight Connector 13">
            <a:extLst>
              <a:ext uri="{FF2B5EF4-FFF2-40B4-BE49-F238E27FC236}">
                <a16:creationId xmlns:a16="http://schemas.microsoft.com/office/drawing/2014/main" xmlns="" id="{8F880EF2-DF79-4D9D-8F11-E91D48C7974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143000" y="5778706"/>
            <a:ext cx="6858000" cy="0"/>
          </a:xfrm>
          <a:prstGeom prst="line">
            <a:avLst/>
          </a:prstGeom>
          <a:ln w="19050">
            <a:solidFill>
              <a:srgbClr val="56CA42"/>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xmlns="" id="{219F25A3-B876-4281-9F8D-5C8629C64F32}"/>
              </a:ext>
            </a:extLst>
          </p:cNvPr>
          <p:cNvPicPr>
            <a:picLocks noChangeAspect="1"/>
          </p:cNvPicPr>
          <p:nvPr/>
        </p:nvPicPr>
        <p:blipFill>
          <a:blip r:embed="rId6"/>
          <a:stretch>
            <a:fillRect/>
          </a:stretch>
        </p:blipFill>
        <p:spPr>
          <a:xfrm>
            <a:off x="0" y="3890217"/>
            <a:ext cx="9144000" cy="1083033"/>
          </a:xfrm>
          <a:prstGeom prst="rect">
            <a:avLst/>
          </a:prstGeom>
        </p:spPr>
      </p:pic>
    </p:spTree>
    <p:extLst>
      <p:ext uri="{BB962C8B-B14F-4D97-AF65-F5344CB8AC3E}">
        <p14:creationId xmlns:p14="http://schemas.microsoft.com/office/powerpoint/2010/main" val="1940033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17FEA3C-2F12-4018-B985-49EADA90F985}"/>
              </a:ext>
            </a:extLst>
          </p:cNvPr>
          <p:cNvSpPr>
            <a:spLocks noGrp="1"/>
          </p:cNvSpPr>
          <p:nvPr>
            <p:ph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From 1</a:t>
            </a:r>
            <a:r>
              <a:rPr lang="en-US" sz="1800"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US" sz="1800" dirty="0">
                <a:effectLst/>
                <a:latin typeface="Calibri" panose="020F0502020204030204" pitchFamily="34" charset="0"/>
                <a:ea typeface="Calibri" panose="020F0502020204030204" pitchFamily="34" charset="0"/>
                <a:cs typeface="Times New Roman" panose="02020603050405020304" pitchFamily="18" charset="0"/>
              </a:rPr>
              <a:t> March 2020 the Northern and Western Homelessness Networks boycotted one of the private accommodation providers, variously known as SLM, DS Leasing, North West Accommodation and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McDON</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a:spcBef>
                <a:spcPts val="1200"/>
              </a:spcBef>
            </a:pPr>
            <a:r>
              <a:rPr lang="en-US" sz="1800" dirty="0">
                <a:latin typeface="Calibri" panose="020F0502020204030204" pitchFamily="34" charset="0"/>
                <a:cs typeface="Times New Roman" panose="02020603050405020304" pitchFamily="18" charset="0"/>
              </a:rPr>
              <a:t>Preparation for the boycott included correspondence and meetings with: Department of Justice, Local Councils, development of a frequently asked questions document, a stakeholder information sheet and circulation of an information sheet to members of Parliament.</a:t>
            </a:r>
          </a:p>
          <a:p>
            <a:pPr>
              <a:spcBef>
                <a:spcPts val="1200"/>
              </a:spcBef>
            </a:pPr>
            <a:r>
              <a:rPr lang="en-AU" sz="1800" dirty="0">
                <a:effectLst/>
                <a:latin typeface="Calibri" panose="020F0502020204030204" pitchFamily="34" charset="0"/>
                <a:ea typeface="Calibri" panose="020F0502020204030204" pitchFamily="34" charset="0"/>
              </a:rPr>
              <a:t>In 2018/19 year,  the homelessness sector in the North and West referred 1,426 people to rooming houses.  Nearly 50% of these referrals (649 or approximately 12 a week) were to rooming houses that we are now boycotting.  (I believe that this covers about 35 rooming houses.)</a:t>
            </a:r>
          </a:p>
          <a:p>
            <a:pPr>
              <a:spcBef>
                <a:spcPts val="1200"/>
              </a:spcBef>
            </a:pPr>
            <a:r>
              <a:rPr lang="en-AU" sz="1800" dirty="0">
                <a:latin typeface="Calibri" panose="020F0502020204030204" pitchFamily="34" charset="0"/>
                <a:ea typeface="Calibri" panose="020F0502020204030204" pitchFamily="34" charset="0"/>
              </a:rPr>
              <a:t>Since the boycott, the number of private rooming houses in Brimbank has dropped by 12.</a:t>
            </a:r>
            <a:endParaRPr lang="en-AU" sz="1800" dirty="0">
              <a:effectLst/>
              <a:latin typeface="Calibri" panose="020F0502020204030204" pitchFamily="34" charset="0"/>
              <a:ea typeface="Calibri" panose="020F0502020204030204" pitchFamily="34" charset="0"/>
            </a:endParaRPr>
          </a:p>
        </p:txBody>
      </p:sp>
      <p:sp>
        <p:nvSpPr>
          <p:cNvPr id="4" name="Title 1">
            <a:extLst>
              <a:ext uri="{FF2B5EF4-FFF2-40B4-BE49-F238E27FC236}">
                <a16:creationId xmlns:a16="http://schemas.microsoft.com/office/drawing/2014/main" xmlns="" id="{6FD74230-EAA3-437D-94F4-49769E524BED}"/>
              </a:ext>
            </a:extLst>
          </p:cNvPr>
          <p:cNvSpPr>
            <a:spLocks noGrp="1"/>
          </p:cNvSpPr>
          <p:nvPr>
            <p:ph type="title"/>
          </p:nvPr>
        </p:nvSpPr>
        <p:spPr>
          <a:xfrm>
            <a:off x="457200" y="274638"/>
            <a:ext cx="8229600" cy="706437"/>
          </a:xfrm>
          <a:prstGeom prst="roundRect">
            <a:avLst/>
          </a:prstGeom>
          <a:solidFill>
            <a:srgbClr val="92D050"/>
          </a:solidFill>
        </p:spPr>
        <p:txBody>
          <a:bodyPr>
            <a:normAutofit/>
          </a:bodyPr>
          <a:lstStyle/>
          <a:p>
            <a:r>
              <a:rPr lang="en-US" sz="2800" b="1" dirty="0">
                <a:solidFill>
                  <a:schemeClr val="bg1"/>
                </a:solidFill>
              </a:rPr>
              <a:t>Embargo</a:t>
            </a:r>
          </a:p>
        </p:txBody>
      </p:sp>
    </p:spTree>
    <p:extLst>
      <p:ext uri="{BB962C8B-B14F-4D97-AF65-F5344CB8AC3E}">
        <p14:creationId xmlns:p14="http://schemas.microsoft.com/office/powerpoint/2010/main" val="4166201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950" y="274638"/>
            <a:ext cx="8229600" cy="639762"/>
          </a:xfrm>
          <a:prstGeom prst="roundRect">
            <a:avLst/>
          </a:prstGeom>
          <a:solidFill>
            <a:srgbClr val="92D050"/>
          </a:solidFill>
        </p:spPr>
        <p:txBody>
          <a:bodyPr>
            <a:normAutofit/>
          </a:bodyPr>
          <a:lstStyle/>
          <a:p>
            <a:r>
              <a:rPr lang="en-US" sz="2800" b="1" dirty="0">
                <a:solidFill>
                  <a:schemeClr val="bg1"/>
                </a:solidFill>
              </a:rPr>
              <a:t>2019/20 Crisis Accommodation Options Project</a:t>
            </a:r>
          </a:p>
        </p:txBody>
      </p:sp>
      <p:sp>
        <p:nvSpPr>
          <p:cNvPr id="3" name="Content Placeholder 2"/>
          <p:cNvSpPr>
            <a:spLocks noGrp="1"/>
          </p:cNvSpPr>
          <p:nvPr>
            <p:ph idx="1"/>
          </p:nvPr>
        </p:nvSpPr>
        <p:spPr>
          <a:xfrm>
            <a:off x="457200" y="1115568"/>
            <a:ext cx="8229600" cy="5559552"/>
          </a:xfrm>
        </p:spPr>
        <p:txBody>
          <a:bodyPr/>
          <a:lstStyle/>
          <a:p>
            <a:r>
              <a:rPr lang="en-US" dirty="0"/>
              <a:t>Funded by DFFH, in response to Crisis in Crisis</a:t>
            </a:r>
          </a:p>
          <a:p>
            <a:r>
              <a:rPr lang="en-US" dirty="0"/>
              <a:t>2 project workers for 12 months</a:t>
            </a:r>
          </a:p>
          <a:p>
            <a:r>
              <a:rPr lang="en-US" dirty="0"/>
              <a:t>190 page report</a:t>
            </a:r>
          </a:p>
          <a:p>
            <a:endParaRPr lang="en-US" dirty="0"/>
          </a:p>
          <a:p>
            <a:endParaRPr lang="en-US" dirty="0"/>
          </a:p>
          <a:p>
            <a:endParaRPr lang="en-US" dirty="0"/>
          </a:p>
        </p:txBody>
      </p:sp>
      <p:sp>
        <p:nvSpPr>
          <p:cNvPr id="4" name="Rectangle 1">
            <a:extLst>
              <a:ext uri="{FF2B5EF4-FFF2-40B4-BE49-F238E27FC236}">
                <a16:creationId xmlns:a16="http://schemas.microsoft.com/office/drawing/2014/main" xmlns="" id="{841719F8-4E30-48CD-96BA-99FD43D9B404}"/>
              </a:ext>
            </a:extLst>
          </p:cNvPr>
          <p:cNvSpPr>
            <a:spLocks noChangeArrowheads="1"/>
          </p:cNvSpPr>
          <p:nvPr/>
        </p:nvSpPr>
        <p:spPr bwMode="auto">
          <a:xfrm>
            <a:off x="1527048" y="2859266"/>
            <a:ext cx="663515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26113" algn="r"/>
              </a:tabLst>
              <a:defRPr>
                <a:solidFill>
                  <a:schemeClr val="tx1"/>
                </a:solidFill>
                <a:latin typeface="Arial" panose="020B0604020202020204" pitchFamily="34" charset="0"/>
              </a:defRPr>
            </a:lvl1pPr>
            <a:lvl2pPr eaLnBrk="0" fontAlgn="base" hangingPunct="0">
              <a:spcBef>
                <a:spcPct val="0"/>
              </a:spcBef>
              <a:spcAft>
                <a:spcPct val="0"/>
              </a:spcAft>
              <a:tabLst>
                <a:tab pos="5726113" algn="r"/>
              </a:tabLst>
              <a:defRPr>
                <a:solidFill>
                  <a:schemeClr val="tx1"/>
                </a:solidFill>
                <a:latin typeface="Arial" panose="020B0604020202020204" pitchFamily="34" charset="0"/>
              </a:defRPr>
            </a:lvl2pPr>
            <a:lvl3pPr eaLnBrk="0" fontAlgn="base" hangingPunct="0">
              <a:spcBef>
                <a:spcPct val="0"/>
              </a:spcBef>
              <a:spcAft>
                <a:spcPct val="0"/>
              </a:spcAft>
              <a:tabLst>
                <a:tab pos="5726113" algn="r"/>
              </a:tabLst>
              <a:defRPr>
                <a:solidFill>
                  <a:schemeClr val="tx1"/>
                </a:solidFill>
                <a:latin typeface="Arial" panose="020B0604020202020204" pitchFamily="34" charset="0"/>
              </a:defRPr>
            </a:lvl3pPr>
            <a:lvl4pPr eaLnBrk="0" fontAlgn="base" hangingPunct="0">
              <a:spcBef>
                <a:spcPct val="0"/>
              </a:spcBef>
              <a:spcAft>
                <a:spcPct val="0"/>
              </a:spcAft>
              <a:tabLst>
                <a:tab pos="5726113" algn="r"/>
              </a:tabLst>
              <a:defRPr>
                <a:solidFill>
                  <a:schemeClr val="tx1"/>
                </a:solidFill>
                <a:latin typeface="Arial" panose="020B0604020202020204" pitchFamily="34" charset="0"/>
              </a:defRPr>
            </a:lvl4pPr>
            <a:lvl5pPr eaLnBrk="0" fontAlgn="base" hangingPunct="0">
              <a:spcBef>
                <a:spcPct val="0"/>
              </a:spcBef>
              <a:spcAft>
                <a:spcPct val="0"/>
              </a:spcAft>
              <a:tabLst>
                <a:tab pos="5726113" algn="r"/>
              </a:tabLst>
              <a:defRPr>
                <a:solidFill>
                  <a:schemeClr val="tx1"/>
                </a:solidFill>
                <a:latin typeface="Arial" panose="020B0604020202020204" pitchFamily="34" charset="0"/>
              </a:defRPr>
            </a:lvl5pPr>
            <a:lvl6pPr eaLnBrk="0" fontAlgn="base" hangingPunct="0">
              <a:spcBef>
                <a:spcPct val="0"/>
              </a:spcBef>
              <a:spcAft>
                <a:spcPct val="0"/>
              </a:spcAft>
              <a:tabLst>
                <a:tab pos="5726113" algn="r"/>
              </a:tabLst>
              <a:defRPr>
                <a:solidFill>
                  <a:schemeClr val="tx1"/>
                </a:solidFill>
                <a:latin typeface="Arial" panose="020B0604020202020204" pitchFamily="34" charset="0"/>
              </a:defRPr>
            </a:lvl6pPr>
            <a:lvl7pPr eaLnBrk="0" fontAlgn="base" hangingPunct="0">
              <a:spcBef>
                <a:spcPct val="0"/>
              </a:spcBef>
              <a:spcAft>
                <a:spcPct val="0"/>
              </a:spcAft>
              <a:tabLst>
                <a:tab pos="5726113" algn="r"/>
              </a:tabLst>
              <a:defRPr>
                <a:solidFill>
                  <a:schemeClr val="tx1"/>
                </a:solidFill>
                <a:latin typeface="Arial" panose="020B0604020202020204" pitchFamily="34" charset="0"/>
              </a:defRPr>
            </a:lvl7pPr>
            <a:lvl8pPr eaLnBrk="0" fontAlgn="base" hangingPunct="0">
              <a:spcBef>
                <a:spcPct val="0"/>
              </a:spcBef>
              <a:spcAft>
                <a:spcPct val="0"/>
              </a:spcAft>
              <a:tabLst>
                <a:tab pos="5726113" algn="r"/>
              </a:tabLst>
              <a:defRPr>
                <a:solidFill>
                  <a:schemeClr val="tx1"/>
                </a:solidFill>
                <a:latin typeface="Arial" panose="020B0604020202020204" pitchFamily="34" charset="0"/>
              </a:defRPr>
            </a:lvl8pPr>
            <a:lvl9pPr eaLnBrk="0" fontAlgn="base" hangingPunct="0">
              <a:spcBef>
                <a:spcPct val="0"/>
              </a:spcBef>
              <a:spcAft>
                <a:spcPct val="0"/>
              </a:spcAft>
              <a:tabLst>
                <a:tab pos="5726113"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US" altLang="en-US" sz="1200" b="1" i="0" u="none" strike="noStrike" cap="none" normalizeH="0" baseline="0" dirty="0">
                <a:ln>
                  <a:noFill/>
                </a:ln>
                <a:solidFill>
                  <a:srgbClr val="00B050"/>
                </a:solidFill>
                <a:effectLst/>
                <a:latin typeface="Corbel" panose="020B0503020204020204" pitchFamily="34" charset="0"/>
                <a:ea typeface="MS Gothic" panose="020B0609070205080204" pitchFamily="49" charset="-128"/>
                <a:cs typeface="Times New Roman" panose="02020603050405020304" pitchFamily="18" charset="0"/>
                <a:hlinkClick r:id="rId3">
                  <a:extLst>
                    <a:ext uri="{A12FA001-AC4F-418D-AE19-62706E023703}">
                      <ahyp:hlinkClr xmlns:ahyp="http://schemas.microsoft.com/office/drawing/2018/hyperlinkcolor" xmlns="" val="tx"/>
                    </a:ext>
                  </a:extLst>
                </a:hlinkClick>
              </a:rPr>
              <a:t>Context</a:t>
            </a:r>
            <a:endParaRPr kumimoji="0" lang="en-AU" altLang="en-US" sz="1200" b="0" i="0" u="none" strike="noStrike" cap="none" normalizeH="0" baseline="0" dirty="0">
              <a:ln>
                <a:noFill/>
              </a:ln>
              <a:solidFill>
                <a:srgbClr val="00B05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US"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4"/>
              </a:rPr>
              <a:t>Context: Housing Establishment Funds (HEF)</a:t>
            </a:r>
            <a:endParaRPr kumimoji="0" lang="en-AU"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US"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5"/>
              </a:rPr>
              <a:t>Context: Crisis Supported Accommodation (CSA) Facilities</a:t>
            </a:r>
            <a:endParaRPr kumimoji="0" lang="en-AU"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US"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6"/>
              </a:rPr>
              <a:t>Context: Demand vs Capacity</a:t>
            </a:r>
            <a:endParaRPr kumimoji="0" lang="en-AU"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endParaRPr kumimoji="0" lang="en-US" altLang="en-US" sz="1000" b="1"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7"/>
            </a:endParaRPr>
          </a:p>
          <a:p>
            <a:pPr defTabSz="914400"/>
            <a:r>
              <a:rPr lang="en-US" altLang="en-US" sz="1200" b="1" dirty="0">
                <a:solidFill>
                  <a:srgbClr val="00B050"/>
                </a:solidFill>
                <a:latin typeface="Corbel" panose="020B0503020204020204" pitchFamily="34" charset="0"/>
                <a:ea typeface="MS Gothic" panose="020B0609070205080204" pitchFamily="49" charset="-128"/>
                <a:cs typeface="Times New Roman" panose="02020603050405020304" pitchFamily="18" charset="0"/>
                <a:hlinkClick r:id="rId7">
                  <a:extLst>
                    <a:ext uri="{A12FA001-AC4F-418D-AE19-62706E023703}">
                      <ahyp:hlinkClr xmlns:ahyp="http://schemas.microsoft.com/office/drawing/2018/hyperlinkcolor" xmlns="" val="tx"/>
                    </a:ext>
                  </a:extLst>
                </a:hlinkClick>
              </a:rPr>
              <a:t>Project Findings Pre-Pandemic</a:t>
            </a:r>
            <a:endParaRPr lang="en-AU" altLang="en-US" sz="1200" b="1" dirty="0">
              <a:solidFill>
                <a:srgbClr val="00B050"/>
              </a:solidFill>
              <a:latin typeface="Corbel" panose="020B0503020204020204" pitchFamily="34" charset="0"/>
              <a:ea typeface="MS Gothic"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AU"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8"/>
              </a:rPr>
              <a:t>Mapping of Existing Crisis Accommodation Options</a:t>
            </a:r>
            <a:endParaRPr kumimoji="0" lang="en-AU"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US"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9"/>
              </a:rPr>
              <a:t>Exploration of New Options</a:t>
            </a:r>
            <a:endParaRPr kumimoji="0" lang="en-AU"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AU"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10"/>
              </a:rPr>
              <a:t>Outcomes and Support Pathways for those Assisted with HEF</a:t>
            </a:r>
            <a:r>
              <a:rPr kumimoji="0" lang="en-AU"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rPr>
              <a:t/>
            </a:r>
            <a:br>
              <a:rPr kumimoji="0" lang="en-AU"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rPr>
            </a:br>
            <a:endParaRPr kumimoji="0" lang="en-AU" altLang="en-US" sz="600" b="0" i="0" u="none" strike="noStrike" cap="none" normalizeH="0" baseline="0" dirty="0">
              <a:ln>
                <a:noFill/>
              </a:ln>
              <a:solidFill>
                <a:schemeClr val="tx1"/>
              </a:solidFill>
              <a:effectLst/>
            </a:endParaRPr>
          </a:p>
          <a:p>
            <a:pPr marR="0" lvl="0" indent="0" defTabSz="914400">
              <a:lnSpc>
                <a:spcPct val="100000"/>
              </a:lnSpc>
              <a:buClrTx/>
              <a:buSzTx/>
              <a:buFontTx/>
              <a:buNone/>
            </a:pPr>
            <a:r>
              <a:rPr lang="en-US" altLang="en-US" sz="1200" b="1" dirty="0">
                <a:solidFill>
                  <a:srgbClr val="00B050"/>
                </a:solidFill>
                <a:latin typeface="Corbel" panose="020B0503020204020204" pitchFamily="34" charset="0"/>
                <a:ea typeface="MS Gothic" panose="020B0609070205080204" pitchFamily="49" charset="-128"/>
                <a:cs typeface="Times New Roman" panose="02020603050405020304" pitchFamily="18" charset="0"/>
                <a:hlinkClick r:id="rId11">
                  <a:extLst>
                    <a:ext uri="{A12FA001-AC4F-418D-AE19-62706E023703}">
                      <ahyp:hlinkClr xmlns:ahyp="http://schemas.microsoft.com/office/drawing/2018/hyperlinkcolor" xmlns="" val="tx"/>
                    </a:ext>
                  </a:extLst>
                </a:hlinkClick>
              </a:rPr>
              <a:t>Changes to the System during COVID-19</a:t>
            </a:r>
            <a:endParaRPr lang="en-AU" altLang="en-US" sz="1200" b="1" dirty="0">
              <a:solidFill>
                <a:srgbClr val="00B050"/>
              </a:solidFill>
              <a:latin typeface="Corbel" panose="020B0503020204020204" pitchFamily="34" charset="0"/>
              <a:ea typeface="MS Gothic"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US"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12"/>
              </a:rPr>
              <a:t>Emergency Accommodation Responses During the Pandemic Period: Accommodation Options Mapping</a:t>
            </a:r>
            <a:endParaRPr kumimoji="0" lang="en-AU"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AU"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13"/>
              </a:rPr>
              <a:t>Emergency Accommodation Responses During the Pandemic: Demographic Data</a:t>
            </a:r>
            <a:endParaRPr kumimoji="0" lang="en-AU"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AU"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14"/>
              </a:rPr>
              <a:t>Motel Use during the Pandemic Period: The Client Experience</a:t>
            </a:r>
            <a:endParaRPr kumimoji="0" lang="en-AU"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US"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15"/>
              </a:rPr>
              <a:t>Motel Use during the Pandemic Period: Feedback from IAP Staff and Coordinators</a:t>
            </a:r>
            <a:endParaRPr kumimoji="0" lang="en-AU"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US"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16"/>
              </a:rPr>
              <a:t>Motel Use during the Pandemic Period: Feedback from Providers</a:t>
            </a:r>
            <a:endParaRPr kumimoji="0" lang="en-AU"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US"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17"/>
              </a:rPr>
              <a:t>Further Feedback from IAP Workers and Coordinators on Pandemic Period EA Response (IAP Motel Use Survey)</a:t>
            </a:r>
            <a:endParaRPr kumimoji="0" lang="en-AU"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AU"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18"/>
              </a:rPr>
              <a:t>Key Findings from the Pandemic Period: What did changes in response to the pandemic teach us about the current model?</a:t>
            </a:r>
            <a:endParaRPr kumimoji="0" lang="en-AU"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AU"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19"/>
              </a:rPr>
              <a:t>The End of the Pandemic Response</a:t>
            </a:r>
            <a:r>
              <a:rPr kumimoji="0" lang="en-AU" altLang="en-US" sz="1000" b="0" i="0" u="sng" strike="noStrike" cap="none" normalizeH="0" baseline="0" dirty="0">
                <a:ln>
                  <a:noFill/>
                </a:ln>
                <a:solidFill>
                  <a:srgbClr val="F59E00"/>
                </a:solidFill>
                <a:effectLst/>
                <a:latin typeface="Corbel" panose="020B0503020204020204" pitchFamily="34" charset="0"/>
                <a:ea typeface="MS Gothic" panose="020B0609070205080204" pitchFamily="49" charset="-128"/>
                <a:cs typeface="Times New Roman" panose="02020603050405020304" pitchFamily="18" charset="0"/>
              </a:rPr>
              <a:t/>
            </a:r>
            <a:br>
              <a:rPr kumimoji="0" lang="en-AU" altLang="en-US" sz="1000" b="0" i="0" u="sng" strike="noStrike" cap="none" normalizeH="0" baseline="0" dirty="0">
                <a:ln>
                  <a:noFill/>
                </a:ln>
                <a:solidFill>
                  <a:srgbClr val="F59E00"/>
                </a:solidFill>
                <a:effectLst/>
                <a:latin typeface="Corbel" panose="020B0503020204020204" pitchFamily="34" charset="0"/>
                <a:ea typeface="MS Gothic" panose="020B0609070205080204" pitchFamily="49" charset="-128"/>
                <a:cs typeface="Times New Roman" panose="02020603050405020304" pitchFamily="18" charset="0"/>
              </a:rPr>
            </a:br>
            <a:endParaRPr kumimoji="0" lang="en-AU" altLang="en-US" sz="600" b="0" i="0" u="none" strike="noStrike" cap="none" normalizeH="0" baseline="0" dirty="0">
              <a:ln>
                <a:noFill/>
              </a:ln>
              <a:solidFill>
                <a:schemeClr val="tx1"/>
              </a:solidFill>
              <a:effectLst/>
            </a:endParaRPr>
          </a:p>
          <a:p>
            <a:pPr defTabSz="914400"/>
            <a:r>
              <a:rPr lang="en-AU" altLang="en-US" sz="1200" b="1" dirty="0">
                <a:solidFill>
                  <a:srgbClr val="00B050"/>
                </a:solidFill>
                <a:latin typeface="Corbel" panose="020B0503020204020204" pitchFamily="34" charset="0"/>
                <a:ea typeface="MS Gothic" panose="020B0609070205080204" pitchFamily="49" charset="-128"/>
                <a:cs typeface="Times New Roman" panose="02020603050405020304" pitchFamily="18" charset="0"/>
                <a:hlinkClick r:id="rId20">
                  <a:extLst>
                    <a:ext uri="{A12FA001-AC4F-418D-AE19-62706E023703}">
                      <ahyp:hlinkClr xmlns:ahyp="http://schemas.microsoft.com/office/drawing/2018/hyperlinkcolor" xmlns="" val="tx"/>
                    </a:ext>
                  </a:extLst>
                </a:hlinkClick>
              </a:rPr>
              <a:t>Looking Toward Alternatives</a:t>
            </a:r>
            <a:endParaRPr lang="en-AU" altLang="en-US" sz="1200" b="1" dirty="0">
              <a:solidFill>
                <a:srgbClr val="00B050"/>
              </a:solidFill>
              <a:latin typeface="Corbel" panose="020B0503020204020204" pitchFamily="34" charset="0"/>
              <a:ea typeface="MS Gothic"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AU"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21"/>
              </a:rPr>
              <a:t>The wider Australian context: reviewing crisis accommodation responses in other jurisdictions.</a:t>
            </a:r>
            <a:endParaRPr kumimoji="0" lang="en-AU"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AU"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22"/>
              </a:rPr>
              <a:t>An example from further afield: Ireland</a:t>
            </a:r>
            <a:endParaRPr kumimoji="0" lang="en-AU"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26113" algn="r"/>
              </a:tabLst>
            </a:pPr>
            <a:r>
              <a:rPr kumimoji="0" lang="en-AU" altLang="en-US" sz="1000" b="0" i="0" u="none" strike="noStrike" cap="none" normalizeH="0" baseline="0" dirty="0">
                <a:ln>
                  <a:noFill/>
                </a:ln>
                <a:solidFill>
                  <a:schemeClr val="tx1"/>
                </a:solidFill>
                <a:effectLst/>
                <a:latin typeface="Corbel" panose="020B0503020204020204" pitchFamily="34" charset="0"/>
                <a:ea typeface="MS Gothic" panose="020B0609070205080204" pitchFamily="49" charset="-128"/>
                <a:cs typeface="Times New Roman" panose="02020603050405020304" pitchFamily="18" charset="0"/>
                <a:hlinkClick r:id="rId23"/>
              </a:rPr>
              <a:t>A local alternative: the McAuley House Essendon proposal</a:t>
            </a:r>
            <a:endParaRPr kumimoji="0" lang="en-AU" altLang="en-US" sz="6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1469177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E70DE00FA9B1546AAC5B6134CE1800D" ma:contentTypeVersion="12" ma:contentTypeDescription="Create a new document." ma:contentTypeScope="" ma:versionID="3698cabaa42329d364eb33f81b36c877">
  <xsd:schema xmlns:xsd="http://www.w3.org/2001/XMLSchema" xmlns:xs="http://www.w3.org/2001/XMLSchema" xmlns:p="http://schemas.microsoft.com/office/2006/metadata/properties" xmlns:ns2="b8428449-22d4-42b1-9878-76057358c6ee" xmlns:ns3="9c3fcbb7-6753-44f7-bc38-22828efa9977" targetNamespace="http://schemas.microsoft.com/office/2006/metadata/properties" ma:root="true" ma:fieldsID="e73983aa48b96287622a26d6efc4ce46" ns2:_="" ns3:_="">
    <xsd:import namespace="b8428449-22d4-42b1-9878-76057358c6ee"/>
    <xsd:import namespace="9c3fcbb7-6753-44f7-bc38-22828efa997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AutoKeyPoints" minOccurs="0"/>
                <xsd:element ref="ns2:MediaServiceKeyPoints"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428449-22d4-42b1-9878-76057358c6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3fcbb7-6753-44f7-bc38-22828efa997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3AAA4E3-BB0F-4142-976A-71CC924351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428449-22d4-42b1-9878-76057358c6ee"/>
    <ds:schemaRef ds:uri="9c3fcbb7-6753-44f7-bc38-22828efa99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D1DBCB-EC6B-423D-AE36-8F90082A8BC6}">
  <ds:schemaRefs>
    <ds:schemaRef ds:uri="http://schemas.microsoft.com/sharepoint/v3/contenttype/forms"/>
  </ds:schemaRefs>
</ds:datastoreItem>
</file>

<file path=customXml/itemProps3.xml><?xml version="1.0" encoding="utf-8"?>
<ds:datastoreItem xmlns:ds="http://schemas.openxmlformats.org/officeDocument/2006/customXml" ds:itemID="{09B11CCC-616B-49DC-809C-43E3BA74433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294</TotalTime>
  <Words>1632</Words>
  <Application>Microsoft Macintosh PowerPoint</Application>
  <PresentationFormat>On-screen Show (4:3)</PresentationFormat>
  <Paragraphs>275</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Implementation of Crisis in Crisis II: The Way Forward</vt:lpstr>
      <vt:lpstr>Consumer survey 2017: Findings</vt:lpstr>
      <vt:lpstr>2017 Consumer Survey: Findings continued</vt:lpstr>
      <vt:lpstr>If you had the choice would you prefer your own self-contained space (even if it was very small) or would you prefer living with others with support on site? </vt:lpstr>
      <vt:lpstr>2017 HEF findings</vt:lpstr>
      <vt:lpstr>2018/19 Rating scale development</vt:lpstr>
      <vt:lpstr>2019 Crisis in Crisis: Report </vt:lpstr>
      <vt:lpstr>Embargo</vt:lpstr>
      <vt:lpstr>2019/20 Crisis Accommodation Options Project</vt:lpstr>
      <vt:lpstr>CAOP findings</vt:lpstr>
      <vt:lpstr>CAOP Findings continued</vt:lpstr>
      <vt:lpstr>CAOP Recommendations</vt:lpstr>
      <vt:lpstr>Implementation of recommendations</vt:lpstr>
      <vt:lpstr>Pre Implementation activities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Langmore</dc:creator>
  <cp:lastModifiedBy>Sarah Langmore</cp:lastModifiedBy>
  <cp:revision>3</cp:revision>
  <dcterms:created xsi:type="dcterms:W3CDTF">2021-09-30T00:52:30Z</dcterms:created>
  <dcterms:modified xsi:type="dcterms:W3CDTF">2021-10-07T22:14:14Z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0x010100AE70DE00FA9B1546AAC5B6134CE1800D</vt:lpwstr>
  </property>
</Properties>
</file>