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sldIdLst>
    <p:sldId id="491" r:id="rId5"/>
    <p:sldId id="492" r:id="rId6"/>
    <p:sldId id="256" r:id="rId7"/>
    <p:sldId id="266" r:id="rId8"/>
    <p:sldId id="257" r:id="rId9"/>
    <p:sldId id="260" r:id="rId10"/>
    <p:sldId id="271" r:id="rId11"/>
    <p:sldId id="273" r:id="rId12"/>
    <p:sldId id="290" r:id="rId13"/>
    <p:sldId id="275" r:id="rId14"/>
    <p:sldId id="276" r:id="rId15"/>
    <p:sldId id="281" r:id="rId16"/>
    <p:sldId id="282" r:id="rId17"/>
    <p:sldId id="283" r:id="rId18"/>
    <p:sldId id="285" r:id="rId19"/>
    <p:sldId id="286" r:id="rId20"/>
    <p:sldId id="288" r:id="rId21"/>
    <p:sldId id="287" r:id="rId22"/>
    <p:sldId id="496" r:id="rId23"/>
    <p:sldId id="493" r:id="rId24"/>
    <p:sldId id="494" r:id="rId25"/>
    <p:sldId id="495" r:id="rId26"/>
    <p:sldId id="497" r:id="rId27"/>
    <p:sldId id="498" r:id="rId28"/>
    <p:sldId id="499" r:id="rId29"/>
    <p:sldId id="500" r:id="rId30"/>
    <p:sldId id="501"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3" d="100"/>
          <a:sy n="93" d="100"/>
        </p:scale>
        <p:origin x="167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Langmore" userId="c835d1ff-9c8f-40fb-b553-4e7934496e23" providerId="ADAL" clId="{B0568D83-8EB5-4656-BD03-3FA028467B06}"/>
    <pc:docChg chg="custSel delSld modSld">
      <pc:chgData name="Sarah Langmore" userId="c835d1ff-9c8f-40fb-b553-4e7934496e23" providerId="ADAL" clId="{B0568D83-8EB5-4656-BD03-3FA028467B06}" dt="2022-02-24T02:29:12.878" v="50" actId="20577"/>
      <pc:docMkLst>
        <pc:docMk/>
      </pc:docMkLst>
      <pc:sldChg chg="modSp mod">
        <pc:chgData name="Sarah Langmore" userId="c835d1ff-9c8f-40fb-b553-4e7934496e23" providerId="ADAL" clId="{B0568D83-8EB5-4656-BD03-3FA028467B06}" dt="2022-02-24T02:29:12.878" v="50" actId="20577"/>
        <pc:sldMkLst>
          <pc:docMk/>
          <pc:sldMk cId="3853992193" sldId="257"/>
        </pc:sldMkLst>
        <pc:spChg chg="mod">
          <ac:chgData name="Sarah Langmore" userId="c835d1ff-9c8f-40fb-b553-4e7934496e23" providerId="ADAL" clId="{B0568D83-8EB5-4656-BD03-3FA028467B06}" dt="2022-02-24T02:29:12.878" v="50" actId="20577"/>
          <ac:spMkLst>
            <pc:docMk/>
            <pc:sldMk cId="3853992193" sldId="257"/>
            <ac:spMk id="2" creationId="{00000000-0000-0000-0000-000000000000}"/>
          </ac:spMkLst>
        </pc:spChg>
        <pc:spChg chg="mod">
          <ac:chgData name="Sarah Langmore" userId="c835d1ff-9c8f-40fb-b553-4e7934496e23" providerId="ADAL" clId="{B0568D83-8EB5-4656-BD03-3FA028467B06}" dt="2022-02-24T02:28:57.006" v="35" actId="20577"/>
          <ac:spMkLst>
            <pc:docMk/>
            <pc:sldMk cId="3853992193" sldId="257"/>
            <ac:spMk id="3" creationId="{00000000-0000-0000-0000-000000000000}"/>
          </ac:spMkLst>
        </pc:spChg>
      </pc:sldChg>
      <pc:sldChg chg="del">
        <pc:chgData name="Sarah Langmore" userId="c835d1ff-9c8f-40fb-b553-4e7934496e23" providerId="ADAL" clId="{B0568D83-8EB5-4656-BD03-3FA028467B06}" dt="2022-02-24T02:26:58.963" v="12" actId="2696"/>
        <pc:sldMkLst>
          <pc:docMk/>
          <pc:sldMk cId="2253068709" sldId="258"/>
        </pc:sldMkLst>
      </pc:sldChg>
      <pc:sldChg chg="modSp mod">
        <pc:chgData name="Sarah Langmore" userId="c835d1ff-9c8f-40fb-b553-4e7934496e23" providerId="ADAL" clId="{B0568D83-8EB5-4656-BD03-3FA028467B06}" dt="2022-02-24T02:28:37.089" v="33" actId="20577"/>
        <pc:sldMkLst>
          <pc:docMk/>
          <pc:sldMk cId="1903564398" sldId="260"/>
        </pc:sldMkLst>
        <pc:spChg chg="mod">
          <ac:chgData name="Sarah Langmore" userId="c835d1ff-9c8f-40fb-b553-4e7934496e23" providerId="ADAL" clId="{B0568D83-8EB5-4656-BD03-3FA028467B06}" dt="2022-02-24T02:28:37.089" v="33" actId="20577"/>
          <ac:spMkLst>
            <pc:docMk/>
            <pc:sldMk cId="1903564398" sldId="260"/>
            <ac:spMk id="2" creationId="{00000000-0000-0000-0000-000000000000}"/>
          </ac:spMkLst>
        </pc:spChg>
      </pc:sldChg>
      <pc:sldChg chg="modSp mod">
        <pc:chgData name="Sarah Langmore" userId="c835d1ff-9c8f-40fb-b553-4e7934496e23" providerId="ADAL" clId="{B0568D83-8EB5-4656-BD03-3FA028467B06}" dt="2022-02-24T02:25:55.117" v="6" actId="14100"/>
        <pc:sldMkLst>
          <pc:docMk/>
          <pc:sldMk cId="2967557178" sldId="271"/>
        </pc:sldMkLst>
        <pc:spChg chg="mod">
          <ac:chgData name="Sarah Langmore" userId="c835d1ff-9c8f-40fb-b553-4e7934496e23" providerId="ADAL" clId="{B0568D83-8EB5-4656-BD03-3FA028467B06}" dt="2022-02-24T02:25:55.117" v="6" actId="14100"/>
          <ac:spMkLst>
            <pc:docMk/>
            <pc:sldMk cId="2967557178" sldId="271"/>
            <ac:spMk id="3" creationId="{00000000-0000-0000-0000-000000000000}"/>
          </ac:spMkLst>
        </pc:spChg>
      </pc:sldChg>
      <pc:sldChg chg="modSp mod">
        <pc:chgData name="Sarah Langmore" userId="c835d1ff-9c8f-40fb-b553-4e7934496e23" providerId="ADAL" clId="{B0568D83-8EB5-4656-BD03-3FA028467B06}" dt="2022-02-24T02:26:08.708" v="8" actId="27636"/>
        <pc:sldMkLst>
          <pc:docMk/>
          <pc:sldMk cId="3781705367" sldId="273"/>
        </pc:sldMkLst>
        <pc:spChg chg="mod">
          <ac:chgData name="Sarah Langmore" userId="c835d1ff-9c8f-40fb-b553-4e7934496e23" providerId="ADAL" clId="{B0568D83-8EB5-4656-BD03-3FA028467B06}" dt="2022-02-24T02:26:08.708" v="8" actId="27636"/>
          <ac:spMkLst>
            <pc:docMk/>
            <pc:sldMk cId="3781705367" sldId="273"/>
            <ac:spMk id="3" creationId="{00000000-0000-0000-0000-000000000000}"/>
          </ac:spMkLst>
        </pc:spChg>
      </pc:sldChg>
      <pc:sldChg chg="modSp mod">
        <pc:chgData name="Sarah Langmore" userId="c835d1ff-9c8f-40fb-b553-4e7934496e23" providerId="ADAL" clId="{B0568D83-8EB5-4656-BD03-3FA028467B06}" dt="2022-02-24T02:26:34.792" v="10" actId="27636"/>
        <pc:sldMkLst>
          <pc:docMk/>
          <pc:sldMk cId="3955731288" sldId="281"/>
        </pc:sldMkLst>
        <pc:spChg chg="mod">
          <ac:chgData name="Sarah Langmore" userId="c835d1ff-9c8f-40fb-b553-4e7934496e23" providerId="ADAL" clId="{B0568D83-8EB5-4656-BD03-3FA028467B06}" dt="2022-02-24T02:26:34.792" v="10" actId="27636"/>
          <ac:spMkLst>
            <pc:docMk/>
            <pc:sldMk cId="3955731288" sldId="281"/>
            <ac:spMk id="3" creationId="{00000000-0000-0000-0000-000000000000}"/>
          </ac:spMkLst>
        </pc:spChg>
      </pc:sldChg>
      <pc:sldChg chg="modSp mod">
        <pc:chgData name="Sarah Langmore" userId="c835d1ff-9c8f-40fb-b553-4e7934496e23" providerId="ADAL" clId="{B0568D83-8EB5-4656-BD03-3FA028467B06}" dt="2022-02-24T02:26:43.923" v="11" actId="1076"/>
        <pc:sldMkLst>
          <pc:docMk/>
          <pc:sldMk cId="1073146986" sldId="283"/>
        </pc:sldMkLst>
        <pc:spChg chg="mod">
          <ac:chgData name="Sarah Langmore" userId="c835d1ff-9c8f-40fb-b553-4e7934496e23" providerId="ADAL" clId="{B0568D83-8EB5-4656-BD03-3FA028467B06}" dt="2022-02-24T02:26:43.923" v="11" actId="1076"/>
          <ac:spMkLst>
            <pc:docMk/>
            <pc:sldMk cId="1073146986" sldId="283"/>
            <ac:spMk id="6"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m1-fs01\Vdrive\NYCH\Advocacy%20&amp;%20Partnerships\Mental%20Health%20CBP\data\AOD%20MH%20Homelessness%20Forum%20Data\Making%20Links%20Collated%20Data%20Snapshot%20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respondents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6D2-44E2-9F5E-8A70CF4CCD4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6D2-44E2-9F5E-8A70CF4CCD4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6D2-44E2-9F5E-8A70CF4CCD4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6D2-44E2-9F5E-8A70CF4CCD4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AOD</c:v>
                </c:pt>
                <c:pt idx="1">
                  <c:v>MHCSS</c:v>
                </c:pt>
                <c:pt idx="2">
                  <c:v>Housing &amp; homelessness</c:v>
                </c:pt>
              </c:strCache>
            </c:strRef>
          </c:cat>
          <c:val>
            <c:numRef>
              <c:f>Sheet1!$B$2:$B$5</c:f>
              <c:numCache>
                <c:formatCode>0.00%</c:formatCode>
                <c:ptCount val="4"/>
                <c:pt idx="0">
                  <c:v>0.183</c:v>
                </c:pt>
                <c:pt idx="1">
                  <c:v>0.48899999999999999</c:v>
                </c:pt>
                <c:pt idx="2">
                  <c:v>0.32800000000000001</c:v>
                </c:pt>
              </c:numCache>
            </c:numRef>
          </c:val>
          <c:extLst>
            <c:ext xmlns:c16="http://schemas.microsoft.com/office/drawing/2014/chart" uri="{C3380CC4-5D6E-409C-BE32-E72D297353CC}">
              <c16:uniqueId val="{00000008-86D2-44E2-9F5E-8A70CF4CCD46}"/>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40980971128608901"/>
          <c:y val="0"/>
          <c:w val="0.51469028871391098"/>
          <c:h val="0.83309419655876404"/>
        </c:manualLayout>
      </c:layout>
      <c:bar3DChart>
        <c:barDir val="bar"/>
        <c:grouping val="clustered"/>
        <c:varyColors val="0"/>
        <c:ser>
          <c:idx val="0"/>
          <c:order val="0"/>
          <c:spPr>
            <a:solidFill>
              <a:schemeClr val="accent3">
                <a:lumMod val="75000"/>
              </a:schemeClr>
            </a:solidFill>
          </c:spPr>
          <c:invertIfNegative val="0"/>
          <c:cat>
            <c:strRef>
              <c:f>'Collated Graphs'!$A$14:$A$18</c:f>
              <c:strCache>
                <c:ptCount val="5"/>
                <c:pt idx="0">
                  <c:v>People with AOD issues</c:v>
                </c:pt>
                <c:pt idx="1">
                  <c:v>People with Homelessness issues</c:v>
                </c:pt>
                <c:pt idx="2">
                  <c:v>People with Mental Health issues</c:v>
                </c:pt>
                <c:pt idx="3">
                  <c:v>People with at least 1 combordity</c:v>
                </c:pt>
                <c:pt idx="4">
                  <c:v>People with multiple issues</c:v>
                </c:pt>
              </c:strCache>
            </c:strRef>
          </c:cat>
          <c:val>
            <c:numRef>
              <c:f>'Collated Graphs'!$B$14:$B$18</c:f>
              <c:numCache>
                <c:formatCode>0.0%</c:formatCode>
                <c:ptCount val="5"/>
                <c:pt idx="0">
                  <c:v>0.40799999999999997</c:v>
                </c:pt>
                <c:pt idx="1">
                  <c:v>0.317</c:v>
                </c:pt>
                <c:pt idx="2">
                  <c:v>0.71399999999999997</c:v>
                </c:pt>
                <c:pt idx="3">
                  <c:v>0.89400000000000002</c:v>
                </c:pt>
                <c:pt idx="4">
                  <c:v>0.24</c:v>
                </c:pt>
              </c:numCache>
            </c:numRef>
          </c:val>
          <c:extLst>
            <c:ext xmlns:c16="http://schemas.microsoft.com/office/drawing/2014/chart" uri="{C3380CC4-5D6E-409C-BE32-E72D297353CC}">
              <c16:uniqueId val="{00000000-8A7B-4F13-8BF2-AD3B4CFAB9B3}"/>
            </c:ext>
          </c:extLst>
        </c:ser>
        <c:dLbls>
          <c:showLegendKey val="0"/>
          <c:showVal val="0"/>
          <c:showCatName val="0"/>
          <c:showSerName val="0"/>
          <c:showPercent val="0"/>
          <c:showBubbleSize val="0"/>
        </c:dLbls>
        <c:gapWidth val="150"/>
        <c:shape val="box"/>
        <c:axId val="2136679928"/>
        <c:axId val="2065459848"/>
        <c:axId val="0"/>
      </c:bar3DChart>
      <c:catAx>
        <c:axId val="2136679928"/>
        <c:scaling>
          <c:orientation val="minMax"/>
        </c:scaling>
        <c:delete val="0"/>
        <c:axPos val="l"/>
        <c:numFmt formatCode="General" sourceLinked="0"/>
        <c:majorTickMark val="out"/>
        <c:minorTickMark val="none"/>
        <c:tickLblPos val="nextTo"/>
        <c:txPr>
          <a:bodyPr/>
          <a:lstStyle/>
          <a:p>
            <a:pPr>
              <a:defRPr sz="2000"/>
            </a:pPr>
            <a:endParaRPr lang="en-US"/>
          </a:p>
        </c:txPr>
        <c:crossAx val="2065459848"/>
        <c:crosses val="autoZero"/>
        <c:auto val="1"/>
        <c:lblAlgn val="ctr"/>
        <c:lblOffset val="100"/>
        <c:noMultiLvlLbl val="0"/>
      </c:catAx>
      <c:valAx>
        <c:axId val="2065459848"/>
        <c:scaling>
          <c:orientation val="minMax"/>
        </c:scaling>
        <c:delete val="0"/>
        <c:axPos val="b"/>
        <c:majorGridlines/>
        <c:numFmt formatCode="0%" sourceLinked="0"/>
        <c:majorTickMark val="out"/>
        <c:minorTickMark val="none"/>
        <c:tickLblPos val="nextTo"/>
        <c:crossAx val="2136679928"/>
        <c:crosses val="autoZero"/>
        <c:crossBetween val="between"/>
      </c:valAx>
    </c:plotArea>
    <c:plotVisOnly val="1"/>
    <c:dispBlanksAs val="gap"/>
    <c:showDLblsOverMax val="0"/>
  </c:chart>
  <c:spPr>
    <a:noFill/>
    <a:ln>
      <a:noFill/>
    </a:ln>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C8CB47-6267-4C0D-9E04-29F1721F9DBA}" type="doc">
      <dgm:prSet loTypeId="urn:microsoft.com/office/officeart/2005/8/layout/venn1" loCatId="relationship" qsTypeId="urn:microsoft.com/office/officeart/2005/8/quickstyle/simple1" qsCatId="simple" csTypeId="urn:microsoft.com/office/officeart/2005/8/colors/colorful3" csCatId="colorful" phldr="1"/>
      <dgm:spPr/>
    </dgm:pt>
    <dgm:pt modelId="{2BAAE27B-1B95-49B1-B740-FD74C7DBB408}">
      <dgm:prSet phldrT="[Text]" custT="1"/>
      <dgm:spPr/>
      <dgm:t>
        <a:bodyPr/>
        <a:lstStyle/>
        <a:p>
          <a:r>
            <a:rPr lang="en-AU" sz="2000" b="1" dirty="0"/>
            <a:t>AOD</a:t>
          </a:r>
        </a:p>
      </dgm:t>
    </dgm:pt>
    <dgm:pt modelId="{C9A7EC43-52D2-4792-8C75-46F883E7A886}" type="parTrans" cxnId="{FC47D27D-06FF-43BA-976C-3BD93113A6FA}">
      <dgm:prSet/>
      <dgm:spPr/>
      <dgm:t>
        <a:bodyPr/>
        <a:lstStyle/>
        <a:p>
          <a:endParaRPr lang="en-AU"/>
        </a:p>
      </dgm:t>
    </dgm:pt>
    <dgm:pt modelId="{F0C6EEB7-5C6F-4F60-A8C1-95359B1693EB}" type="sibTrans" cxnId="{FC47D27D-06FF-43BA-976C-3BD93113A6FA}">
      <dgm:prSet/>
      <dgm:spPr/>
      <dgm:t>
        <a:bodyPr/>
        <a:lstStyle/>
        <a:p>
          <a:endParaRPr lang="en-AU"/>
        </a:p>
      </dgm:t>
    </dgm:pt>
    <dgm:pt modelId="{0E63C990-D40E-4B1C-8DF4-8B85B09DC203}">
      <dgm:prSet phldrT="[Text]" custT="1"/>
      <dgm:spPr/>
      <dgm:t>
        <a:bodyPr/>
        <a:lstStyle/>
        <a:p>
          <a:r>
            <a:rPr lang="en-AU" sz="2000" b="1" dirty="0"/>
            <a:t>Homelessness</a:t>
          </a:r>
        </a:p>
      </dgm:t>
    </dgm:pt>
    <dgm:pt modelId="{33D51F1A-8909-4F60-A165-0B24CD8E7060}" type="parTrans" cxnId="{188BB5F1-9CD3-4CCF-BDB7-C907E42D4A5F}">
      <dgm:prSet/>
      <dgm:spPr/>
      <dgm:t>
        <a:bodyPr/>
        <a:lstStyle/>
        <a:p>
          <a:endParaRPr lang="en-AU"/>
        </a:p>
      </dgm:t>
    </dgm:pt>
    <dgm:pt modelId="{BD25570E-8250-4FB7-B674-8CEE1A464DCD}" type="sibTrans" cxnId="{188BB5F1-9CD3-4CCF-BDB7-C907E42D4A5F}">
      <dgm:prSet/>
      <dgm:spPr/>
      <dgm:t>
        <a:bodyPr/>
        <a:lstStyle/>
        <a:p>
          <a:endParaRPr lang="en-AU"/>
        </a:p>
      </dgm:t>
    </dgm:pt>
    <dgm:pt modelId="{D3261264-FDAA-4D27-BBBE-0A751872EF60}">
      <dgm:prSet phldrT="[Text]" custT="1"/>
      <dgm:spPr/>
      <dgm:t>
        <a:bodyPr/>
        <a:lstStyle/>
        <a:p>
          <a:r>
            <a:rPr lang="en-AU" sz="2000" b="1" dirty="0"/>
            <a:t>Mental Health</a:t>
          </a:r>
        </a:p>
      </dgm:t>
    </dgm:pt>
    <dgm:pt modelId="{94B40E44-9155-486A-AAB0-189CD9ED8C37}" type="parTrans" cxnId="{BFD84621-D1D8-482C-B300-CEBEB9688387}">
      <dgm:prSet/>
      <dgm:spPr/>
      <dgm:t>
        <a:bodyPr/>
        <a:lstStyle/>
        <a:p>
          <a:endParaRPr lang="en-AU"/>
        </a:p>
      </dgm:t>
    </dgm:pt>
    <dgm:pt modelId="{94858326-B38D-4214-9344-87D9AD7D7277}" type="sibTrans" cxnId="{BFD84621-D1D8-482C-B300-CEBEB9688387}">
      <dgm:prSet/>
      <dgm:spPr/>
      <dgm:t>
        <a:bodyPr/>
        <a:lstStyle/>
        <a:p>
          <a:endParaRPr lang="en-AU"/>
        </a:p>
      </dgm:t>
    </dgm:pt>
    <dgm:pt modelId="{FD733217-CFB7-451F-86C1-50B1C2A3E113}" type="pres">
      <dgm:prSet presAssocID="{9EC8CB47-6267-4C0D-9E04-29F1721F9DBA}" presName="compositeShape" presStyleCnt="0">
        <dgm:presLayoutVars>
          <dgm:chMax val="7"/>
          <dgm:dir/>
          <dgm:resizeHandles val="exact"/>
        </dgm:presLayoutVars>
      </dgm:prSet>
      <dgm:spPr/>
    </dgm:pt>
    <dgm:pt modelId="{F57D1B1F-6F74-45D4-AF38-2A9E73252B8F}" type="pres">
      <dgm:prSet presAssocID="{2BAAE27B-1B95-49B1-B740-FD74C7DBB408}" presName="circ1" presStyleLbl="vennNode1" presStyleIdx="0" presStyleCnt="3"/>
      <dgm:spPr/>
    </dgm:pt>
    <dgm:pt modelId="{BDB05177-D55B-4FDE-BA87-619DA9FA7919}" type="pres">
      <dgm:prSet presAssocID="{2BAAE27B-1B95-49B1-B740-FD74C7DBB408}" presName="circ1Tx" presStyleLbl="revTx" presStyleIdx="0" presStyleCnt="0">
        <dgm:presLayoutVars>
          <dgm:chMax val="0"/>
          <dgm:chPref val="0"/>
          <dgm:bulletEnabled val="1"/>
        </dgm:presLayoutVars>
      </dgm:prSet>
      <dgm:spPr/>
    </dgm:pt>
    <dgm:pt modelId="{9688D6B8-23E4-441C-A921-FE26BDE33548}" type="pres">
      <dgm:prSet presAssocID="{0E63C990-D40E-4B1C-8DF4-8B85B09DC203}" presName="circ2" presStyleLbl="vennNode1" presStyleIdx="1" presStyleCnt="3"/>
      <dgm:spPr/>
    </dgm:pt>
    <dgm:pt modelId="{2DFA3DF4-5B1D-43D2-AB56-D51327158EFF}" type="pres">
      <dgm:prSet presAssocID="{0E63C990-D40E-4B1C-8DF4-8B85B09DC203}" presName="circ2Tx" presStyleLbl="revTx" presStyleIdx="0" presStyleCnt="0">
        <dgm:presLayoutVars>
          <dgm:chMax val="0"/>
          <dgm:chPref val="0"/>
          <dgm:bulletEnabled val="1"/>
        </dgm:presLayoutVars>
      </dgm:prSet>
      <dgm:spPr/>
    </dgm:pt>
    <dgm:pt modelId="{45503F43-C2CE-406E-A82C-4EF1C6546151}" type="pres">
      <dgm:prSet presAssocID="{D3261264-FDAA-4D27-BBBE-0A751872EF60}" presName="circ3" presStyleLbl="vennNode1" presStyleIdx="2" presStyleCnt="3"/>
      <dgm:spPr/>
    </dgm:pt>
    <dgm:pt modelId="{9C666C9C-0B3A-4FCF-89CC-C6849D82670D}" type="pres">
      <dgm:prSet presAssocID="{D3261264-FDAA-4D27-BBBE-0A751872EF60}" presName="circ3Tx" presStyleLbl="revTx" presStyleIdx="0" presStyleCnt="0">
        <dgm:presLayoutVars>
          <dgm:chMax val="0"/>
          <dgm:chPref val="0"/>
          <dgm:bulletEnabled val="1"/>
        </dgm:presLayoutVars>
      </dgm:prSet>
      <dgm:spPr/>
    </dgm:pt>
  </dgm:ptLst>
  <dgm:cxnLst>
    <dgm:cxn modelId="{EC5E3005-5F40-40F4-AA0B-D9C01D309275}" type="presOf" srcId="{0E63C990-D40E-4B1C-8DF4-8B85B09DC203}" destId="{2DFA3DF4-5B1D-43D2-AB56-D51327158EFF}" srcOrd="1" destOrd="0" presId="urn:microsoft.com/office/officeart/2005/8/layout/venn1"/>
    <dgm:cxn modelId="{BFD84621-D1D8-482C-B300-CEBEB9688387}" srcId="{9EC8CB47-6267-4C0D-9E04-29F1721F9DBA}" destId="{D3261264-FDAA-4D27-BBBE-0A751872EF60}" srcOrd="2" destOrd="0" parTransId="{94B40E44-9155-486A-AAB0-189CD9ED8C37}" sibTransId="{94858326-B38D-4214-9344-87D9AD7D7277}"/>
    <dgm:cxn modelId="{F778BC2F-EEAA-47FA-BEDB-DAAB88292487}" type="presOf" srcId="{9EC8CB47-6267-4C0D-9E04-29F1721F9DBA}" destId="{FD733217-CFB7-451F-86C1-50B1C2A3E113}" srcOrd="0" destOrd="0" presId="urn:microsoft.com/office/officeart/2005/8/layout/venn1"/>
    <dgm:cxn modelId="{FC47D27D-06FF-43BA-976C-3BD93113A6FA}" srcId="{9EC8CB47-6267-4C0D-9E04-29F1721F9DBA}" destId="{2BAAE27B-1B95-49B1-B740-FD74C7DBB408}" srcOrd="0" destOrd="0" parTransId="{C9A7EC43-52D2-4792-8C75-46F883E7A886}" sibTransId="{F0C6EEB7-5C6F-4F60-A8C1-95359B1693EB}"/>
    <dgm:cxn modelId="{98CCF88A-7FD0-4C2A-A694-70A3BE7070D3}" type="presOf" srcId="{0E63C990-D40E-4B1C-8DF4-8B85B09DC203}" destId="{9688D6B8-23E4-441C-A921-FE26BDE33548}" srcOrd="0" destOrd="0" presId="urn:microsoft.com/office/officeart/2005/8/layout/venn1"/>
    <dgm:cxn modelId="{2615BBBF-177B-4A1B-848A-3D19D13C0ABD}" type="presOf" srcId="{D3261264-FDAA-4D27-BBBE-0A751872EF60}" destId="{9C666C9C-0B3A-4FCF-89CC-C6849D82670D}" srcOrd="1" destOrd="0" presId="urn:microsoft.com/office/officeart/2005/8/layout/venn1"/>
    <dgm:cxn modelId="{4C7D00C5-ED06-47BA-90EA-1E717B90B787}" type="presOf" srcId="{2BAAE27B-1B95-49B1-B740-FD74C7DBB408}" destId="{BDB05177-D55B-4FDE-BA87-619DA9FA7919}" srcOrd="1" destOrd="0" presId="urn:microsoft.com/office/officeart/2005/8/layout/venn1"/>
    <dgm:cxn modelId="{A28881EA-CF88-48A4-85BD-17AD840B9A6F}" type="presOf" srcId="{D3261264-FDAA-4D27-BBBE-0A751872EF60}" destId="{45503F43-C2CE-406E-A82C-4EF1C6546151}" srcOrd="0" destOrd="0" presId="urn:microsoft.com/office/officeart/2005/8/layout/venn1"/>
    <dgm:cxn modelId="{D5A463EC-D140-4260-B331-5A844BFEF8FC}" type="presOf" srcId="{2BAAE27B-1B95-49B1-B740-FD74C7DBB408}" destId="{F57D1B1F-6F74-45D4-AF38-2A9E73252B8F}" srcOrd="0" destOrd="0" presId="urn:microsoft.com/office/officeart/2005/8/layout/venn1"/>
    <dgm:cxn modelId="{188BB5F1-9CD3-4CCF-BDB7-C907E42D4A5F}" srcId="{9EC8CB47-6267-4C0D-9E04-29F1721F9DBA}" destId="{0E63C990-D40E-4B1C-8DF4-8B85B09DC203}" srcOrd="1" destOrd="0" parTransId="{33D51F1A-8909-4F60-A165-0B24CD8E7060}" sibTransId="{BD25570E-8250-4FB7-B674-8CEE1A464DCD}"/>
    <dgm:cxn modelId="{589901FF-1BEE-40BA-9D36-4FD45F73E9FC}" type="presParOf" srcId="{FD733217-CFB7-451F-86C1-50B1C2A3E113}" destId="{F57D1B1F-6F74-45D4-AF38-2A9E73252B8F}" srcOrd="0" destOrd="0" presId="urn:microsoft.com/office/officeart/2005/8/layout/venn1"/>
    <dgm:cxn modelId="{A217A831-806D-4D41-BD1A-2EF4F0C15C13}" type="presParOf" srcId="{FD733217-CFB7-451F-86C1-50B1C2A3E113}" destId="{BDB05177-D55B-4FDE-BA87-619DA9FA7919}" srcOrd="1" destOrd="0" presId="urn:microsoft.com/office/officeart/2005/8/layout/venn1"/>
    <dgm:cxn modelId="{4F50ECFE-0F19-4432-A02C-43DE84A5424A}" type="presParOf" srcId="{FD733217-CFB7-451F-86C1-50B1C2A3E113}" destId="{9688D6B8-23E4-441C-A921-FE26BDE33548}" srcOrd="2" destOrd="0" presId="urn:microsoft.com/office/officeart/2005/8/layout/venn1"/>
    <dgm:cxn modelId="{7D7D1EA1-961A-4433-A586-B6C4F498140D}" type="presParOf" srcId="{FD733217-CFB7-451F-86C1-50B1C2A3E113}" destId="{2DFA3DF4-5B1D-43D2-AB56-D51327158EFF}" srcOrd="3" destOrd="0" presId="urn:microsoft.com/office/officeart/2005/8/layout/venn1"/>
    <dgm:cxn modelId="{365069B1-6D0B-450B-BE3D-C4C2C903F67E}" type="presParOf" srcId="{FD733217-CFB7-451F-86C1-50B1C2A3E113}" destId="{45503F43-C2CE-406E-A82C-4EF1C6546151}" srcOrd="4" destOrd="0" presId="urn:microsoft.com/office/officeart/2005/8/layout/venn1"/>
    <dgm:cxn modelId="{D4F756C2-1AB6-47CB-9A46-53813296D79E}" type="presParOf" srcId="{FD733217-CFB7-451F-86C1-50B1C2A3E113}" destId="{9C666C9C-0B3A-4FCF-89CC-C6849D82670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965BC1-D36F-4AF1-B14C-83B457B0BB5C}" type="doc">
      <dgm:prSet loTypeId="urn:microsoft.com/office/officeart/2005/8/layout/chevronAccent+Icon" loCatId="process" qsTypeId="urn:microsoft.com/office/officeart/2005/8/quickstyle/simple1" qsCatId="simple" csTypeId="urn:microsoft.com/office/officeart/2005/8/colors/colorful2" csCatId="colorful" phldr="1"/>
      <dgm:spPr/>
    </dgm:pt>
    <dgm:pt modelId="{9EE3E148-17BE-43DE-BBC1-545BE187D468}">
      <dgm:prSet phldrT="[Text]"/>
      <dgm:spPr/>
      <dgm:t>
        <a:bodyPr/>
        <a:lstStyle/>
        <a:p>
          <a:r>
            <a:rPr lang="en-AU" b="1" dirty="0"/>
            <a:t>Phase 1</a:t>
          </a:r>
        </a:p>
      </dgm:t>
    </dgm:pt>
    <dgm:pt modelId="{6506D28A-4D37-45F0-A686-0AD28986AC86}" type="parTrans" cxnId="{30A38D99-1683-4ED9-BC84-70564EAD3057}">
      <dgm:prSet/>
      <dgm:spPr/>
      <dgm:t>
        <a:bodyPr/>
        <a:lstStyle/>
        <a:p>
          <a:endParaRPr lang="en-AU"/>
        </a:p>
      </dgm:t>
    </dgm:pt>
    <dgm:pt modelId="{8E3968AB-77C6-4F92-AD7C-2771BF3B238A}" type="sibTrans" cxnId="{30A38D99-1683-4ED9-BC84-70564EAD3057}">
      <dgm:prSet/>
      <dgm:spPr/>
      <dgm:t>
        <a:bodyPr/>
        <a:lstStyle/>
        <a:p>
          <a:endParaRPr lang="en-AU"/>
        </a:p>
      </dgm:t>
    </dgm:pt>
    <dgm:pt modelId="{D6055CFD-FB49-45F4-8B26-2E61F5D464A7}">
      <dgm:prSet phldrT="[Text]"/>
      <dgm:spPr/>
      <dgm:t>
        <a:bodyPr/>
        <a:lstStyle/>
        <a:p>
          <a:r>
            <a:rPr lang="en-AU" b="1" dirty="0"/>
            <a:t>Phase 2 </a:t>
          </a:r>
        </a:p>
      </dgm:t>
    </dgm:pt>
    <dgm:pt modelId="{9C6249E1-90BB-4EF3-AE0C-3A85D29FA79D}" type="parTrans" cxnId="{B3F28821-936F-4630-B7C4-63D22EF44A0B}">
      <dgm:prSet/>
      <dgm:spPr/>
      <dgm:t>
        <a:bodyPr/>
        <a:lstStyle/>
        <a:p>
          <a:endParaRPr lang="en-AU"/>
        </a:p>
      </dgm:t>
    </dgm:pt>
    <dgm:pt modelId="{7F94D3C1-EB2B-4BE9-92CC-DE97217E70EE}" type="sibTrans" cxnId="{B3F28821-936F-4630-B7C4-63D22EF44A0B}">
      <dgm:prSet/>
      <dgm:spPr/>
      <dgm:t>
        <a:bodyPr/>
        <a:lstStyle/>
        <a:p>
          <a:endParaRPr lang="en-AU"/>
        </a:p>
      </dgm:t>
    </dgm:pt>
    <dgm:pt modelId="{AAAFE486-18F9-417E-807D-6F6EAC29E73E}">
      <dgm:prSet phldrT="[Text]"/>
      <dgm:spPr/>
      <dgm:t>
        <a:bodyPr/>
        <a:lstStyle/>
        <a:p>
          <a:r>
            <a:rPr lang="en-AU" b="1" dirty="0"/>
            <a:t>Phase 3</a:t>
          </a:r>
        </a:p>
      </dgm:t>
    </dgm:pt>
    <dgm:pt modelId="{76C608AB-59A6-4CAF-8813-E8369E6554A3}" type="parTrans" cxnId="{A549440C-85CF-45F2-BB1A-40A5FF2E9646}">
      <dgm:prSet/>
      <dgm:spPr/>
      <dgm:t>
        <a:bodyPr/>
        <a:lstStyle/>
        <a:p>
          <a:endParaRPr lang="en-AU"/>
        </a:p>
      </dgm:t>
    </dgm:pt>
    <dgm:pt modelId="{8D36360B-29B7-4F0F-9930-A93169AE7F35}" type="sibTrans" cxnId="{A549440C-85CF-45F2-BB1A-40A5FF2E9646}">
      <dgm:prSet/>
      <dgm:spPr/>
      <dgm:t>
        <a:bodyPr/>
        <a:lstStyle/>
        <a:p>
          <a:endParaRPr lang="en-AU"/>
        </a:p>
      </dgm:t>
    </dgm:pt>
    <dgm:pt modelId="{5427487E-926C-493B-97DE-BEB9228D79DB}">
      <dgm:prSet phldrT="[Text]"/>
      <dgm:spPr/>
      <dgm:t>
        <a:bodyPr/>
        <a:lstStyle/>
        <a:p>
          <a:r>
            <a:rPr lang="en-AU" b="1" dirty="0"/>
            <a:t>Phase 5 </a:t>
          </a:r>
        </a:p>
      </dgm:t>
    </dgm:pt>
    <dgm:pt modelId="{06C031D3-E04C-4F30-B4B0-ADE68BF514F6}" type="parTrans" cxnId="{8849724A-3106-4BF9-AD05-3FAF31D7574A}">
      <dgm:prSet/>
      <dgm:spPr/>
      <dgm:t>
        <a:bodyPr/>
        <a:lstStyle/>
        <a:p>
          <a:endParaRPr lang="en-AU"/>
        </a:p>
      </dgm:t>
    </dgm:pt>
    <dgm:pt modelId="{AC6D2245-64C5-41AD-B343-558EDE70B883}" type="sibTrans" cxnId="{8849724A-3106-4BF9-AD05-3FAF31D7574A}">
      <dgm:prSet/>
      <dgm:spPr/>
      <dgm:t>
        <a:bodyPr/>
        <a:lstStyle/>
        <a:p>
          <a:endParaRPr lang="en-AU"/>
        </a:p>
      </dgm:t>
    </dgm:pt>
    <dgm:pt modelId="{C95E2D59-FF30-4B86-BFD3-69045519C61D}">
      <dgm:prSet phldrT="[Text]"/>
      <dgm:spPr/>
      <dgm:t>
        <a:bodyPr/>
        <a:lstStyle/>
        <a:p>
          <a:r>
            <a:rPr lang="en-AU" b="1" dirty="0"/>
            <a:t>Phase 4</a:t>
          </a:r>
          <a:r>
            <a:rPr lang="en-AU" dirty="0"/>
            <a:t> </a:t>
          </a:r>
        </a:p>
      </dgm:t>
    </dgm:pt>
    <dgm:pt modelId="{DDD3F643-43FA-4FD1-B3F9-C3579D6D10C7}" type="parTrans" cxnId="{46D17C9D-3C7A-4670-8392-CFDCF8444A57}">
      <dgm:prSet/>
      <dgm:spPr/>
      <dgm:t>
        <a:bodyPr/>
        <a:lstStyle/>
        <a:p>
          <a:endParaRPr lang="en-AU"/>
        </a:p>
      </dgm:t>
    </dgm:pt>
    <dgm:pt modelId="{469239B3-4A36-41BD-9BC8-0FADE5DAAC76}" type="sibTrans" cxnId="{46D17C9D-3C7A-4670-8392-CFDCF8444A57}">
      <dgm:prSet/>
      <dgm:spPr/>
      <dgm:t>
        <a:bodyPr/>
        <a:lstStyle/>
        <a:p>
          <a:endParaRPr lang="en-AU"/>
        </a:p>
      </dgm:t>
    </dgm:pt>
    <dgm:pt modelId="{30EB6837-52F0-48A9-9027-F3617E0F095B}" type="pres">
      <dgm:prSet presAssocID="{47965BC1-D36F-4AF1-B14C-83B457B0BB5C}" presName="Name0" presStyleCnt="0">
        <dgm:presLayoutVars>
          <dgm:dir/>
          <dgm:resizeHandles val="exact"/>
        </dgm:presLayoutVars>
      </dgm:prSet>
      <dgm:spPr/>
    </dgm:pt>
    <dgm:pt modelId="{0A658B97-45E5-4ED9-8408-AB407B3871EE}" type="pres">
      <dgm:prSet presAssocID="{9EE3E148-17BE-43DE-BBC1-545BE187D468}" presName="composite" presStyleCnt="0"/>
      <dgm:spPr/>
    </dgm:pt>
    <dgm:pt modelId="{103F7B38-E70C-45DF-AA56-A165FEA61571}" type="pres">
      <dgm:prSet presAssocID="{9EE3E148-17BE-43DE-BBC1-545BE187D468}" presName="bgChev" presStyleLbl="node1" presStyleIdx="0" presStyleCnt="5"/>
      <dgm:spPr/>
    </dgm:pt>
    <dgm:pt modelId="{297BD1D0-3336-4D42-A91D-DACF81E67B21}" type="pres">
      <dgm:prSet presAssocID="{9EE3E148-17BE-43DE-BBC1-545BE187D468}" presName="txNode" presStyleLbl="fgAcc1" presStyleIdx="0" presStyleCnt="5">
        <dgm:presLayoutVars>
          <dgm:bulletEnabled val="1"/>
        </dgm:presLayoutVars>
      </dgm:prSet>
      <dgm:spPr/>
    </dgm:pt>
    <dgm:pt modelId="{2B1AF4C3-64AE-4BFB-BB1D-7E7AC0B9C713}" type="pres">
      <dgm:prSet presAssocID="{8E3968AB-77C6-4F92-AD7C-2771BF3B238A}" presName="compositeSpace" presStyleCnt="0"/>
      <dgm:spPr/>
    </dgm:pt>
    <dgm:pt modelId="{5F158229-DBE1-40CF-BEE4-AE1FE56891EB}" type="pres">
      <dgm:prSet presAssocID="{D6055CFD-FB49-45F4-8B26-2E61F5D464A7}" presName="composite" presStyleCnt="0"/>
      <dgm:spPr/>
    </dgm:pt>
    <dgm:pt modelId="{63935C29-0ADD-4DA4-A6A2-A0ACBA024FB0}" type="pres">
      <dgm:prSet presAssocID="{D6055CFD-FB49-45F4-8B26-2E61F5D464A7}" presName="bgChev" presStyleLbl="node1" presStyleIdx="1" presStyleCnt="5"/>
      <dgm:spPr/>
    </dgm:pt>
    <dgm:pt modelId="{89A410A8-9607-4043-BA95-2ADA3D584B20}" type="pres">
      <dgm:prSet presAssocID="{D6055CFD-FB49-45F4-8B26-2E61F5D464A7}" presName="txNode" presStyleLbl="fgAcc1" presStyleIdx="1" presStyleCnt="5">
        <dgm:presLayoutVars>
          <dgm:bulletEnabled val="1"/>
        </dgm:presLayoutVars>
      </dgm:prSet>
      <dgm:spPr/>
    </dgm:pt>
    <dgm:pt modelId="{B80125BB-9746-4A6F-A655-1C4A55B04D90}" type="pres">
      <dgm:prSet presAssocID="{7F94D3C1-EB2B-4BE9-92CC-DE97217E70EE}" presName="compositeSpace" presStyleCnt="0"/>
      <dgm:spPr/>
    </dgm:pt>
    <dgm:pt modelId="{729399C9-8357-47DF-ADE0-DF0DEE25F562}" type="pres">
      <dgm:prSet presAssocID="{AAAFE486-18F9-417E-807D-6F6EAC29E73E}" presName="composite" presStyleCnt="0"/>
      <dgm:spPr/>
    </dgm:pt>
    <dgm:pt modelId="{70C2958D-3E41-4BFD-8679-43D4B0D193FB}" type="pres">
      <dgm:prSet presAssocID="{AAAFE486-18F9-417E-807D-6F6EAC29E73E}" presName="bgChev" presStyleLbl="node1" presStyleIdx="2" presStyleCnt="5"/>
      <dgm:spPr/>
    </dgm:pt>
    <dgm:pt modelId="{11244C36-4B79-428D-B82F-AF81AE64D0E2}" type="pres">
      <dgm:prSet presAssocID="{AAAFE486-18F9-417E-807D-6F6EAC29E73E}" presName="txNode" presStyleLbl="fgAcc1" presStyleIdx="2" presStyleCnt="5">
        <dgm:presLayoutVars>
          <dgm:bulletEnabled val="1"/>
        </dgm:presLayoutVars>
      </dgm:prSet>
      <dgm:spPr/>
    </dgm:pt>
    <dgm:pt modelId="{84ADF0FA-C8BD-4156-9567-0700901C4FBA}" type="pres">
      <dgm:prSet presAssocID="{8D36360B-29B7-4F0F-9930-A93169AE7F35}" presName="compositeSpace" presStyleCnt="0"/>
      <dgm:spPr/>
    </dgm:pt>
    <dgm:pt modelId="{26EA5155-32B8-4DEE-98BC-0AD23BE0D97D}" type="pres">
      <dgm:prSet presAssocID="{C95E2D59-FF30-4B86-BFD3-69045519C61D}" presName="composite" presStyleCnt="0"/>
      <dgm:spPr/>
    </dgm:pt>
    <dgm:pt modelId="{4B42FF13-3C5C-46A8-90FE-151C37FC59A6}" type="pres">
      <dgm:prSet presAssocID="{C95E2D59-FF30-4B86-BFD3-69045519C61D}" presName="bgChev" presStyleLbl="node1" presStyleIdx="3" presStyleCnt="5"/>
      <dgm:spPr/>
    </dgm:pt>
    <dgm:pt modelId="{BAA545E2-F995-4FDE-A115-8A3F9032B6D9}" type="pres">
      <dgm:prSet presAssocID="{C95E2D59-FF30-4B86-BFD3-69045519C61D}" presName="txNode" presStyleLbl="fgAcc1" presStyleIdx="3" presStyleCnt="5">
        <dgm:presLayoutVars>
          <dgm:bulletEnabled val="1"/>
        </dgm:presLayoutVars>
      </dgm:prSet>
      <dgm:spPr/>
    </dgm:pt>
    <dgm:pt modelId="{4E664089-DAF6-436D-A32C-42E21786282E}" type="pres">
      <dgm:prSet presAssocID="{469239B3-4A36-41BD-9BC8-0FADE5DAAC76}" presName="compositeSpace" presStyleCnt="0"/>
      <dgm:spPr/>
    </dgm:pt>
    <dgm:pt modelId="{9AEB425B-D3E5-4F9A-BAD2-AB2976ED2A4C}" type="pres">
      <dgm:prSet presAssocID="{5427487E-926C-493B-97DE-BEB9228D79DB}" presName="composite" presStyleCnt="0"/>
      <dgm:spPr/>
    </dgm:pt>
    <dgm:pt modelId="{703A0C5C-CC25-49A5-B655-D07F52815EC7}" type="pres">
      <dgm:prSet presAssocID="{5427487E-926C-493B-97DE-BEB9228D79DB}" presName="bgChev" presStyleLbl="node1" presStyleIdx="4" presStyleCnt="5"/>
      <dgm:spPr/>
    </dgm:pt>
    <dgm:pt modelId="{4FC50B74-0DB1-4AEB-813D-6CD20DCB3C70}" type="pres">
      <dgm:prSet presAssocID="{5427487E-926C-493B-97DE-BEB9228D79DB}" presName="txNode" presStyleLbl="fgAcc1" presStyleIdx="4" presStyleCnt="5">
        <dgm:presLayoutVars>
          <dgm:bulletEnabled val="1"/>
        </dgm:presLayoutVars>
      </dgm:prSet>
      <dgm:spPr/>
    </dgm:pt>
  </dgm:ptLst>
  <dgm:cxnLst>
    <dgm:cxn modelId="{A549440C-85CF-45F2-BB1A-40A5FF2E9646}" srcId="{47965BC1-D36F-4AF1-B14C-83B457B0BB5C}" destId="{AAAFE486-18F9-417E-807D-6F6EAC29E73E}" srcOrd="2" destOrd="0" parTransId="{76C608AB-59A6-4CAF-8813-E8369E6554A3}" sibTransId="{8D36360B-29B7-4F0F-9930-A93169AE7F35}"/>
    <dgm:cxn modelId="{B3F28821-936F-4630-B7C4-63D22EF44A0B}" srcId="{47965BC1-D36F-4AF1-B14C-83B457B0BB5C}" destId="{D6055CFD-FB49-45F4-8B26-2E61F5D464A7}" srcOrd="1" destOrd="0" parTransId="{9C6249E1-90BB-4EF3-AE0C-3A85D29FA79D}" sibTransId="{7F94D3C1-EB2B-4BE9-92CC-DE97217E70EE}"/>
    <dgm:cxn modelId="{BDA1A021-1A3F-4CDC-AF5C-DB7D13358771}" type="presOf" srcId="{47965BC1-D36F-4AF1-B14C-83B457B0BB5C}" destId="{30EB6837-52F0-48A9-9027-F3617E0F095B}" srcOrd="0" destOrd="0" presId="urn:microsoft.com/office/officeart/2005/8/layout/chevronAccent+Icon"/>
    <dgm:cxn modelId="{FDD55425-40BF-449B-B5D9-39DB0857DA74}" type="presOf" srcId="{C95E2D59-FF30-4B86-BFD3-69045519C61D}" destId="{BAA545E2-F995-4FDE-A115-8A3F9032B6D9}" srcOrd="0" destOrd="0" presId="urn:microsoft.com/office/officeart/2005/8/layout/chevronAccent+Icon"/>
    <dgm:cxn modelId="{8849724A-3106-4BF9-AD05-3FAF31D7574A}" srcId="{47965BC1-D36F-4AF1-B14C-83B457B0BB5C}" destId="{5427487E-926C-493B-97DE-BEB9228D79DB}" srcOrd="4" destOrd="0" parTransId="{06C031D3-E04C-4F30-B4B0-ADE68BF514F6}" sibTransId="{AC6D2245-64C5-41AD-B343-558EDE70B883}"/>
    <dgm:cxn modelId="{4225F257-ED14-46D7-93C7-6317669E85E3}" type="presOf" srcId="{5427487E-926C-493B-97DE-BEB9228D79DB}" destId="{4FC50B74-0DB1-4AEB-813D-6CD20DCB3C70}" srcOrd="0" destOrd="0" presId="urn:microsoft.com/office/officeart/2005/8/layout/chevronAccent+Icon"/>
    <dgm:cxn modelId="{A9958C99-44D7-4E2A-8264-54CC99082294}" type="presOf" srcId="{D6055CFD-FB49-45F4-8B26-2E61F5D464A7}" destId="{89A410A8-9607-4043-BA95-2ADA3D584B20}" srcOrd="0" destOrd="0" presId="urn:microsoft.com/office/officeart/2005/8/layout/chevronAccent+Icon"/>
    <dgm:cxn modelId="{30A38D99-1683-4ED9-BC84-70564EAD3057}" srcId="{47965BC1-D36F-4AF1-B14C-83B457B0BB5C}" destId="{9EE3E148-17BE-43DE-BBC1-545BE187D468}" srcOrd="0" destOrd="0" parTransId="{6506D28A-4D37-45F0-A686-0AD28986AC86}" sibTransId="{8E3968AB-77C6-4F92-AD7C-2771BF3B238A}"/>
    <dgm:cxn modelId="{775C089B-795C-4FFA-AE7E-723FADA90EB4}" type="presOf" srcId="{AAAFE486-18F9-417E-807D-6F6EAC29E73E}" destId="{11244C36-4B79-428D-B82F-AF81AE64D0E2}" srcOrd="0" destOrd="0" presId="urn:microsoft.com/office/officeart/2005/8/layout/chevronAccent+Icon"/>
    <dgm:cxn modelId="{46D17C9D-3C7A-4670-8392-CFDCF8444A57}" srcId="{47965BC1-D36F-4AF1-B14C-83B457B0BB5C}" destId="{C95E2D59-FF30-4B86-BFD3-69045519C61D}" srcOrd="3" destOrd="0" parTransId="{DDD3F643-43FA-4FD1-B3F9-C3579D6D10C7}" sibTransId="{469239B3-4A36-41BD-9BC8-0FADE5DAAC76}"/>
    <dgm:cxn modelId="{94B475E0-FB35-41D1-A084-7164A0864876}" type="presOf" srcId="{9EE3E148-17BE-43DE-BBC1-545BE187D468}" destId="{297BD1D0-3336-4D42-A91D-DACF81E67B21}" srcOrd="0" destOrd="0" presId="urn:microsoft.com/office/officeart/2005/8/layout/chevronAccent+Icon"/>
    <dgm:cxn modelId="{12881468-2422-46FE-BDF6-35EAA1A38433}" type="presParOf" srcId="{30EB6837-52F0-48A9-9027-F3617E0F095B}" destId="{0A658B97-45E5-4ED9-8408-AB407B3871EE}" srcOrd="0" destOrd="0" presId="urn:microsoft.com/office/officeart/2005/8/layout/chevronAccent+Icon"/>
    <dgm:cxn modelId="{92743CE7-4CD8-450F-825A-5530FAE0F83B}" type="presParOf" srcId="{0A658B97-45E5-4ED9-8408-AB407B3871EE}" destId="{103F7B38-E70C-45DF-AA56-A165FEA61571}" srcOrd="0" destOrd="0" presId="urn:microsoft.com/office/officeart/2005/8/layout/chevronAccent+Icon"/>
    <dgm:cxn modelId="{19387540-D370-4795-90FD-D324CB25B815}" type="presParOf" srcId="{0A658B97-45E5-4ED9-8408-AB407B3871EE}" destId="{297BD1D0-3336-4D42-A91D-DACF81E67B21}" srcOrd="1" destOrd="0" presId="urn:microsoft.com/office/officeart/2005/8/layout/chevronAccent+Icon"/>
    <dgm:cxn modelId="{F79C1945-D344-4768-8F5E-8C97A2FDE713}" type="presParOf" srcId="{30EB6837-52F0-48A9-9027-F3617E0F095B}" destId="{2B1AF4C3-64AE-4BFB-BB1D-7E7AC0B9C713}" srcOrd="1" destOrd="0" presId="urn:microsoft.com/office/officeart/2005/8/layout/chevronAccent+Icon"/>
    <dgm:cxn modelId="{088EDCAA-1B10-4BD4-A927-CAB2F0C87030}" type="presParOf" srcId="{30EB6837-52F0-48A9-9027-F3617E0F095B}" destId="{5F158229-DBE1-40CF-BEE4-AE1FE56891EB}" srcOrd="2" destOrd="0" presId="urn:microsoft.com/office/officeart/2005/8/layout/chevronAccent+Icon"/>
    <dgm:cxn modelId="{A2B893B6-2D33-4EA9-B366-A6355974699E}" type="presParOf" srcId="{5F158229-DBE1-40CF-BEE4-AE1FE56891EB}" destId="{63935C29-0ADD-4DA4-A6A2-A0ACBA024FB0}" srcOrd="0" destOrd="0" presId="urn:microsoft.com/office/officeart/2005/8/layout/chevronAccent+Icon"/>
    <dgm:cxn modelId="{F8FDD36B-AC5C-4703-BB45-8BC649CA5E21}" type="presParOf" srcId="{5F158229-DBE1-40CF-BEE4-AE1FE56891EB}" destId="{89A410A8-9607-4043-BA95-2ADA3D584B20}" srcOrd="1" destOrd="0" presId="urn:microsoft.com/office/officeart/2005/8/layout/chevronAccent+Icon"/>
    <dgm:cxn modelId="{AB57AC4A-E1F7-499D-940F-350B1B0A5EEE}" type="presParOf" srcId="{30EB6837-52F0-48A9-9027-F3617E0F095B}" destId="{B80125BB-9746-4A6F-A655-1C4A55B04D90}" srcOrd="3" destOrd="0" presId="urn:microsoft.com/office/officeart/2005/8/layout/chevronAccent+Icon"/>
    <dgm:cxn modelId="{48774335-71BB-4792-833F-42E59B96F42D}" type="presParOf" srcId="{30EB6837-52F0-48A9-9027-F3617E0F095B}" destId="{729399C9-8357-47DF-ADE0-DF0DEE25F562}" srcOrd="4" destOrd="0" presId="urn:microsoft.com/office/officeart/2005/8/layout/chevronAccent+Icon"/>
    <dgm:cxn modelId="{E438AE1F-9CC1-4240-AEF3-F6D9F4167B3B}" type="presParOf" srcId="{729399C9-8357-47DF-ADE0-DF0DEE25F562}" destId="{70C2958D-3E41-4BFD-8679-43D4B0D193FB}" srcOrd="0" destOrd="0" presId="urn:microsoft.com/office/officeart/2005/8/layout/chevronAccent+Icon"/>
    <dgm:cxn modelId="{736369DF-053B-473C-9E82-5FCAF8D09311}" type="presParOf" srcId="{729399C9-8357-47DF-ADE0-DF0DEE25F562}" destId="{11244C36-4B79-428D-B82F-AF81AE64D0E2}" srcOrd="1" destOrd="0" presId="urn:microsoft.com/office/officeart/2005/8/layout/chevronAccent+Icon"/>
    <dgm:cxn modelId="{8B1989C0-9433-4643-A7CE-ED3928C392FF}" type="presParOf" srcId="{30EB6837-52F0-48A9-9027-F3617E0F095B}" destId="{84ADF0FA-C8BD-4156-9567-0700901C4FBA}" srcOrd="5" destOrd="0" presId="urn:microsoft.com/office/officeart/2005/8/layout/chevronAccent+Icon"/>
    <dgm:cxn modelId="{95F354D9-5E5C-4223-88F4-EDE0BDCA6474}" type="presParOf" srcId="{30EB6837-52F0-48A9-9027-F3617E0F095B}" destId="{26EA5155-32B8-4DEE-98BC-0AD23BE0D97D}" srcOrd="6" destOrd="0" presId="urn:microsoft.com/office/officeart/2005/8/layout/chevronAccent+Icon"/>
    <dgm:cxn modelId="{461B8AE0-B060-461A-B057-84E4A2D43C7E}" type="presParOf" srcId="{26EA5155-32B8-4DEE-98BC-0AD23BE0D97D}" destId="{4B42FF13-3C5C-46A8-90FE-151C37FC59A6}" srcOrd="0" destOrd="0" presId="urn:microsoft.com/office/officeart/2005/8/layout/chevronAccent+Icon"/>
    <dgm:cxn modelId="{A6731DA0-CC2C-429F-8D91-BA3773E83179}" type="presParOf" srcId="{26EA5155-32B8-4DEE-98BC-0AD23BE0D97D}" destId="{BAA545E2-F995-4FDE-A115-8A3F9032B6D9}" srcOrd="1" destOrd="0" presId="urn:microsoft.com/office/officeart/2005/8/layout/chevronAccent+Icon"/>
    <dgm:cxn modelId="{E8E9801C-7166-4575-9B4D-BF502FAF701C}" type="presParOf" srcId="{30EB6837-52F0-48A9-9027-F3617E0F095B}" destId="{4E664089-DAF6-436D-A32C-42E21786282E}" srcOrd="7" destOrd="0" presId="urn:microsoft.com/office/officeart/2005/8/layout/chevronAccent+Icon"/>
    <dgm:cxn modelId="{694C43EA-C513-48E3-8106-0A1DEDC11E8D}" type="presParOf" srcId="{30EB6837-52F0-48A9-9027-F3617E0F095B}" destId="{9AEB425B-D3E5-4F9A-BAD2-AB2976ED2A4C}" srcOrd="8" destOrd="0" presId="urn:microsoft.com/office/officeart/2005/8/layout/chevronAccent+Icon"/>
    <dgm:cxn modelId="{18277E87-A63B-43CB-ADE1-EFB41302FEAF}" type="presParOf" srcId="{9AEB425B-D3E5-4F9A-BAD2-AB2976ED2A4C}" destId="{703A0C5C-CC25-49A5-B655-D07F52815EC7}" srcOrd="0" destOrd="0" presId="urn:microsoft.com/office/officeart/2005/8/layout/chevronAccent+Icon"/>
    <dgm:cxn modelId="{1DB2E3BD-6E98-4EF7-89A3-6E312577364E}" type="presParOf" srcId="{9AEB425B-D3E5-4F9A-BAD2-AB2976ED2A4C}" destId="{4FC50B74-0DB1-4AEB-813D-6CD20DCB3C70}"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D1B1F-6F74-45D4-AF38-2A9E73252B8F}">
      <dsp:nvSpPr>
        <dsp:cNvPr id="0" name=""/>
        <dsp:cNvSpPr/>
      </dsp:nvSpPr>
      <dsp:spPr>
        <a:xfrm>
          <a:off x="1845696" y="52442"/>
          <a:ext cx="2517250" cy="2517250"/>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AU" sz="2000" b="1" kern="1200" dirty="0"/>
            <a:t>AOD</a:t>
          </a:r>
        </a:p>
      </dsp:txBody>
      <dsp:txXfrm>
        <a:off x="2181329" y="492961"/>
        <a:ext cx="1845983" cy="1132762"/>
      </dsp:txXfrm>
    </dsp:sp>
    <dsp:sp modelId="{9688D6B8-23E4-441C-A921-FE26BDE33548}">
      <dsp:nvSpPr>
        <dsp:cNvPr id="0" name=""/>
        <dsp:cNvSpPr/>
      </dsp:nvSpPr>
      <dsp:spPr>
        <a:xfrm>
          <a:off x="2754004" y="1625724"/>
          <a:ext cx="2517250" cy="2517250"/>
        </a:xfrm>
        <a:prstGeom prst="ellipse">
          <a:avLst/>
        </a:prstGeom>
        <a:solidFill>
          <a:schemeClr val="accent3">
            <a:alpha val="50000"/>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AU" sz="2000" b="1" kern="1200" dirty="0"/>
            <a:t>Homelessness</a:t>
          </a:r>
        </a:p>
      </dsp:txBody>
      <dsp:txXfrm>
        <a:off x="3523863" y="2276013"/>
        <a:ext cx="1510350" cy="1384487"/>
      </dsp:txXfrm>
    </dsp:sp>
    <dsp:sp modelId="{45503F43-C2CE-406E-A82C-4EF1C6546151}">
      <dsp:nvSpPr>
        <dsp:cNvPr id="0" name=""/>
        <dsp:cNvSpPr/>
      </dsp:nvSpPr>
      <dsp:spPr>
        <a:xfrm>
          <a:off x="937388" y="1625724"/>
          <a:ext cx="2517250" cy="2517250"/>
        </a:xfrm>
        <a:prstGeom prst="ellipse">
          <a:avLst/>
        </a:prstGeom>
        <a:solidFill>
          <a:schemeClr val="accent3">
            <a:alpha val="50000"/>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AU" sz="2000" b="1" kern="1200" dirty="0"/>
            <a:t>Mental Health</a:t>
          </a:r>
        </a:p>
      </dsp:txBody>
      <dsp:txXfrm>
        <a:off x="1174429" y="2276013"/>
        <a:ext cx="1510350" cy="13844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F7B38-E70C-45DF-AA56-A165FEA61571}">
      <dsp:nvSpPr>
        <dsp:cNvPr id="0" name=""/>
        <dsp:cNvSpPr/>
      </dsp:nvSpPr>
      <dsp:spPr>
        <a:xfrm>
          <a:off x="1290" y="1239466"/>
          <a:ext cx="1444918" cy="557738"/>
        </a:xfrm>
        <a:prstGeom prst="chevron">
          <a:avLst>
            <a:gd name="adj" fmla="val 4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7BD1D0-3336-4D42-A91D-DACF81E67B21}">
      <dsp:nvSpPr>
        <dsp:cNvPr id="0" name=""/>
        <dsp:cNvSpPr/>
      </dsp:nvSpPr>
      <dsp:spPr>
        <a:xfrm>
          <a:off x="386602" y="1378901"/>
          <a:ext cx="1220153" cy="55773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AU" sz="1800" b="1" kern="1200" dirty="0"/>
            <a:t>Phase 1</a:t>
          </a:r>
        </a:p>
      </dsp:txBody>
      <dsp:txXfrm>
        <a:off x="402938" y="1395237"/>
        <a:ext cx="1187481" cy="525066"/>
      </dsp:txXfrm>
    </dsp:sp>
    <dsp:sp modelId="{63935C29-0ADD-4DA4-A6A2-A0ACBA024FB0}">
      <dsp:nvSpPr>
        <dsp:cNvPr id="0" name=""/>
        <dsp:cNvSpPr/>
      </dsp:nvSpPr>
      <dsp:spPr>
        <a:xfrm>
          <a:off x="1651709" y="1239466"/>
          <a:ext cx="1444918" cy="557738"/>
        </a:xfrm>
        <a:prstGeom prst="chevron">
          <a:avLst>
            <a:gd name="adj" fmla="val 40000"/>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A410A8-9607-4043-BA95-2ADA3D584B20}">
      <dsp:nvSpPr>
        <dsp:cNvPr id="0" name=""/>
        <dsp:cNvSpPr/>
      </dsp:nvSpPr>
      <dsp:spPr>
        <a:xfrm>
          <a:off x="2037020" y="1378901"/>
          <a:ext cx="1220153" cy="55773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170380"/>
              <a:satOff val="-1460"/>
              <a:lumOff val="3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AU" sz="1800" b="1" kern="1200" dirty="0"/>
            <a:t>Phase 2 </a:t>
          </a:r>
        </a:p>
      </dsp:txBody>
      <dsp:txXfrm>
        <a:off x="2053356" y="1395237"/>
        <a:ext cx="1187481" cy="525066"/>
      </dsp:txXfrm>
    </dsp:sp>
    <dsp:sp modelId="{70C2958D-3E41-4BFD-8679-43D4B0D193FB}">
      <dsp:nvSpPr>
        <dsp:cNvPr id="0" name=""/>
        <dsp:cNvSpPr/>
      </dsp:nvSpPr>
      <dsp:spPr>
        <a:xfrm>
          <a:off x="3302127" y="1239466"/>
          <a:ext cx="1444918" cy="557738"/>
        </a:xfrm>
        <a:prstGeom prst="chevron">
          <a:avLst>
            <a:gd name="adj" fmla="val 4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244C36-4B79-428D-B82F-AF81AE64D0E2}">
      <dsp:nvSpPr>
        <dsp:cNvPr id="0" name=""/>
        <dsp:cNvSpPr/>
      </dsp:nvSpPr>
      <dsp:spPr>
        <a:xfrm>
          <a:off x="3687439" y="1378901"/>
          <a:ext cx="1220153" cy="55773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AU" sz="1800" b="1" kern="1200" dirty="0"/>
            <a:t>Phase 3</a:t>
          </a:r>
        </a:p>
      </dsp:txBody>
      <dsp:txXfrm>
        <a:off x="3703775" y="1395237"/>
        <a:ext cx="1187481" cy="525066"/>
      </dsp:txXfrm>
    </dsp:sp>
    <dsp:sp modelId="{4B42FF13-3C5C-46A8-90FE-151C37FC59A6}">
      <dsp:nvSpPr>
        <dsp:cNvPr id="0" name=""/>
        <dsp:cNvSpPr/>
      </dsp:nvSpPr>
      <dsp:spPr>
        <a:xfrm>
          <a:off x="4952545" y="1239466"/>
          <a:ext cx="1444918" cy="557738"/>
        </a:xfrm>
        <a:prstGeom prst="chevron">
          <a:avLst>
            <a:gd name="adj" fmla="val 40000"/>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A545E2-F995-4FDE-A115-8A3F9032B6D9}">
      <dsp:nvSpPr>
        <dsp:cNvPr id="0" name=""/>
        <dsp:cNvSpPr/>
      </dsp:nvSpPr>
      <dsp:spPr>
        <a:xfrm>
          <a:off x="5337857" y="1378901"/>
          <a:ext cx="1220153" cy="55773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3511139"/>
              <a:satOff val="-4379"/>
              <a:lumOff val="10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AU" sz="1800" b="1" kern="1200" dirty="0"/>
            <a:t>Phase 4</a:t>
          </a:r>
          <a:r>
            <a:rPr lang="en-AU" sz="1800" kern="1200" dirty="0"/>
            <a:t> </a:t>
          </a:r>
        </a:p>
      </dsp:txBody>
      <dsp:txXfrm>
        <a:off x="5354193" y="1395237"/>
        <a:ext cx="1187481" cy="525066"/>
      </dsp:txXfrm>
    </dsp:sp>
    <dsp:sp modelId="{703A0C5C-CC25-49A5-B655-D07F52815EC7}">
      <dsp:nvSpPr>
        <dsp:cNvPr id="0" name=""/>
        <dsp:cNvSpPr/>
      </dsp:nvSpPr>
      <dsp:spPr>
        <a:xfrm>
          <a:off x="6602963" y="1239466"/>
          <a:ext cx="1444918" cy="557738"/>
        </a:xfrm>
        <a:prstGeom prst="chevron">
          <a:avLst>
            <a:gd name="adj" fmla="val 4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C50B74-0DB1-4AEB-813D-6CD20DCB3C70}">
      <dsp:nvSpPr>
        <dsp:cNvPr id="0" name=""/>
        <dsp:cNvSpPr/>
      </dsp:nvSpPr>
      <dsp:spPr>
        <a:xfrm>
          <a:off x="6988275" y="1378901"/>
          <a:ext cx="1220153" cy="55773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AU" sz="1800" b="1" kern="1200" dirty="0"/>
            <a:t>Phase 5 </a:t>
          </a:r>
        </a:p>
      </dsp:txBody>
      <dsp:txXfrm>
        <a:off x="7004611" y="1395237"/>
        <a:ext cx="1187481" cy="52506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1487D7-2FCC-4402-8F14-F752986DF1E4}" type="datetimeFigureOut">
              <a:rPr lang="en-AU" smtClean="0"/>
              <a:t>24/02/2022</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C37FDA-E665-4D4E-9D2D-997556AA8C19}" type="slidenum">
              <a:rPr lang="en-AU" smtClean="0"/>
              <a:t>‹#›</a:t>
            </a:fld>
            <a:endParaRPr lang="en-AU"/>
          </a:p>
        </p:txBody>
      </p:sp>
    </p:spTree>
    <p:extLst>
      <p:ext uri="{BB962C8B-B14F-4D97-AF65-F5344CB8AC3E}">
        <p14:creationId xmlns:p14="http://schemas.microsoft.com/office/powerpoint/2010/main" val="2483469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1200"/>
              </a:spcBef>
            </a:pPr>
            <a:r>
              <a:rPr lang="en-AU" dirty="0">
                <a:solidFill>
                  <a:schemeClr val="tx1"/>
                </a:solidFill>
                <a:cs typeface="Damascus"/>
              </a:rPr>
              <a:t>Create a shared understanding of who our shared clients are and how they are accessing services </a:t>
            </a:r>
          </a:p>
          <a:p>
            <a:pPr algn="just">
              <a:spcBef>
                <a:spcPts val="1200"/>
              </a:spcBef>
            </a:pPr>
            <a:r>
              <a:rPr lang="en-AU" dirty="0">
                <a:solidFill>
                  <a:schemeClr val="tx1"/>
                </a:solidFill>
                <a:cs typeface="Damascus"/>
              </a:rPr>
              <a:t>Provide an orientation to each other’s service system</a:t>
            </a:r>
          </a:p>
          <a:p>
            <a:pPr algn="just">
              <a:spcBef>
                <a:spcPts val="1200"/>
              </a:spcBef>
            </a:pPr>
            <a:r>
              <a:rPr lang="en-AU" dirty="0">
                <a:solidFill>
                  <a:schemeClr val="tx1"/>
                </a:solidFill>
                <a:cs typeface="Damascus"/>
              </a:rPr>
              <a:t>Create an opportunity for collaborative problem solving in response to client and systems issues</a:t>
            </a:r>
          </a:p>
          <a:p>
            <a:pPr lvl="0" algn="just">
              <a:spcBef>
                <a:spcPts val="1200"/>
              </a:spcBef>
            </a:pPr>
            <a:r>
              <a:rPr lang="en-AU" dirty="0">
                <a:solidFill>
                  <a:schemeClr val="tx1"/>
                </a:solidFill>
                <a:cs typeface="Damascus"/>
              </a:rPr>
              <a:t>Enable cross-sector networking</a:t>
            </a:r>
          </a:p>
          <a:p>
            <a:pPr lvl="0" algn="just">
              <a:spcBef>
                <a:spcPts val="1200"/>
              </a:spcBef>
            </a:pPr>
            <a:r>
              <a:rPr lang="en-AU" dirty="0">
                <a:solidFill>
                  <a:schemeClr val="tx1"/>
                </a:solidFill>
                <a:cs typeface="Damascus"/>
              </a:rPr>
              <a:t>Provide an opportunity to explore how to improve service coordination for shared clients, and</a:t>
            </a:r>
          </a:p>
          <a:p>
            <a:pPr lvl="0" algn="just">
              <a:spcBef>
                <a:spcPts val="1200"/>
              </a:spcBef>
            </a:pPr>
            <a:r>
              <a:rPr lang="en-AU" dirty="0">
                <a:solidFill>
                  <a:schemeClr val="tx1"/>
                </a:solidFill>
                <a:cs typeface="Damascus"/>
              </a:rPr>
              <a:t>Better understand the potential further change to each other’s sectors, in particular concerning:</a:t>
            </a:r>
          </a:p>
          <a:p>
            <a:pPr lvl="1" algn="just">
              <a:spcBef>
                <a:spcPts val="1200"/>
              </a:spcBef>
            </a:pPr>
            <a:r>
              <a:rPr lang="en-AU" dirty="0">
                <a:solidFill>
                  <a:schemeClr val="tx1"/>
                </a:solidFill>
                <a:cs typeface="Damascus"/>
              </a:rPr>
              <a:t>The recent release of the </a:t>
            </a:r>
            <a:r>
              <a:rPr lang="en-AU" dirty="0" err="1">
                <a:solidFill>
                  <a:schemeClr val="tx1"/>
                </a:solidFill>
                <a:cs typeface="Damascus"/>
              </a:rPr>
              <a:t>Aspex</a:t>
            </a:r>
            <a:r>
              <a:rPr lang="en-AU" dirty="0">
                <a:solidFill>
                  <a:schemeClr val="tx1"/>
                </a:solidFill>
                <a:cs typeface="Damascus"/>
              </a:rPr>
              <a:t> review of the MHCSS and Drug Treatment Services	</a:t>
            </a:r>
          </a:p>
          <a:p>
            <a:pPr lvl="1" algn="just">
              <a:spcBef>
                <a:spcPts val="1200"/>
              </a:spcBef>
            </a:pPr>
            <a:r>
              <a:rPr lang="en-AU" dirty="0">
                <a:solidFill>
                  <a:schemeClr val="tx1"/>
                </a:solidFill>
                <a:cs typeface="Damascus"/>
              </a:rPr>
              <a:t>The forthcoming NDIS, and</a:t>
            </a:r>
          </a:p>
          <a:p>
            <a:pPr lvl="1" algn="just">
              <a:spcBef>
                <a:spcPts val="1200"/>
              </a:spcBef>
            </a:pPr>
            <a:r>
              <a:rPr lang="en-AU" dirty="0">
                <a:solidFill>
                  <a:schemeClr val="tx1"/>
                </a:solidFill>
                <a:cs typeface="Damascus"/>
              </a:rPr>
              <a:t>Anticipated changes in the Housing &amp; Homelessness sector.</a:t>
            </a:r>
            <a:endParaRPr lang="en-US" dirty="0">
              <a:solidFill>
                <a:schemeClr val="tx1"/>
              </a:solidFill>
              <a:cs typeface="Damascus"/>
            </a:endParaRPr>
          </a:p>
          <a:p>
            <a:endParaRPr lang="en-AU" dirty="0"/>
          </a:p>
        </p:txBody>
      </p:sp>
      <p:sp>
        <p:nvSpPr>
          <p:cNvPr id="4" name="Slide Number Placeholder 3"/>
          <p:cNvSpPr>
            <a:spLocks noGrp="1"/>
          </p:cNvSpPr>
          <p:nvPr>
            <p:ph type="sldNum" sz="quarter" idx="10"/>
          </p:nvPr>
        </p:nvSpPr>
        <p:spPr/>
        <p:txBody>
          <a:bodyPr/>
          <a:lstStyle/>
          <a:p>
            <a:fld id="{34C37FDA-E665-4D4E-9D2D-997556AA8C19}" type="slidenum">
              <a:rPr lang="en-AU" smtClean="0"/>
              <a:t>2</a:t>
            </a:fld>
            <a:endParaRPr lang="en-AU"/>
          </a:p>
        </p:txBody>
      </p:sp>
    </p:spTree>
    <p:extLst>
      <p:ext uri="{BB962C8B-B14F-4D97-AF65-F5344CB8AC3E}">
        <p14:creationId xmlns:p14="http://schemas.microsoft.com/office/powerpoint/2010/main" val="1900499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1200"/>
              </a:spcBef>
            </a:pPr>
            <a:r>
              <a:rPr lang="en-AU" dirty="0">
                <a:solidFill>
                  <a:schemeClr val="tx1"/>
                </a:solidFill>
                <a:cs typeface="Damascus"/>
              </a:rPr>
              <a:t>Create a shared understanding of who our shared clients are and how they are accessing services </a:t>
            </a:r>
          </a:p>
          <a:p>
            <a:pPr algn="just">
              <a:spcBef>
                <a:spcPts val="1200"/>
              </a:spcBef>
            </a:pPr>
            <a:r>
              <a:rPr lang="en-AU" dirty="0">
                <a:solidFill>
                  <a:schemeClr val="tx1"/>
                </a:solidFill>
                <a:cs typeface="Damascus"/>
              </a:rPr>
              <a:t>Provide an orientation to each other’s service system</a:t>
            </a:r>
          </a:p>
          <a:p>
            <a:pPr algn="just">
              <a:spcBef>
                <a:spcPts val="1200"/>
              </a:spcBef>
            </a:pPr>
            <a:r>
              <a:rPr lang="en-AU" dirty="0">
                <a:solidFill>
                  <a:schemeClr val="tx1"/>
                </a:solidFill>
                <a:cs typeface="Damascus"/>
              </a:rPr>
              <a:t>Create an opportunity for collaborative problem solving in response to client and systems issues</a:t>
            </a:r>
          </a:p>
          <a:p>
            <a:pPr lvl="0" algn="just">
              <a:spcBef>
                <a:spcPts val="1200"/>
              </a:spcBef>
            </a:pPr>
            <a:r>
              <a:rPr lang="en-AU" dirty="0">
                <a:solidFill>
                  <a:schemeClr val="tx1"/>
                </a:solidFill>
                <a:cs typeface="Damascus"/>
              </a:rPr>
              <a:t>Enable cross-sector networking</a:t>
            </a:r>
          </a:p>
          <a:p>
            <a:pPr lvl="0" algn="just">
              <a:spcBef>
                <a:spcPts val="1200"/>
              </a:spcBef>
            </a:pPr>
            <a:r>
              <a:rPr lang="en-AU" dirty="0">
                <a:solidFill>
                  <a:schemeClr val="tx1"/>
                </a:solidFill>
                <a:cs typeface="Damascus"/>
              </a:rPr>
              <a:t>Provide an opportunity to explore how to improve service coordination for shared clients, and</a:t>
            </a:r>
          </a:p>
          <a:p>
            <a:pPr lvl="0" algn="just">
              <a:spcBef>
                <a:spcPts val="1200"/>
              </a:spcBef>
            </a:pPr>
            <a:r>
              <a:rPr lang="en-AU" dirty="0">
                <a:solidFill>
                  <a:schemeClr val="tx1"/>
                </a:solidFill>
                <a:cs typeface="Damascus"/>
              </a:rPr>
              <a:t>Better understand the potential further change to each other’s sectors, in particular concerning:</a:t>
            </a:r>
          </a:p>
          <a:p>
            <a:pPr lvl="1" algn="just">
              <a:spcBef>
                <a:spcPts val="1200"/>
              </a:spcBef>
            </a:pPr>
            <a:r>
              <a:rPr lang="en-AU" dirty="0">
                <a:solidFill>
                  <a:schemeClr val="tx1"/>
                </a:solidFill>
                <a:cs typeface="Damascus"/>
              </a:rPr>
              <a:t>The recent release of the </a:t>
            </a:r>
            <a:r>
              <a:rPr lang="en-AU" dirty="0" err="1">
                <a:solidFill>
                  <a:schemeClr val="tx1"/>
                </a:solidFill>
                <a:cs typeface="Damascus"/>
              </a:rPr>
              <a:t>Aspex</a:t>
            </a:r>
            <a:r>
              <a:rPr lang="en-AU" dirty="0">
                <a:solidFill>
                  <a:schemeClr val="tx1"/>
                </a:solidFill>
                <a:cs typeface="Damascus"/>
              </a:rPr>
              <a:t> review of the MHCSS and Drug Treatment Services	</a:t>
            </a:r>
          </a:p>
          <a:p>
            <a:pPr lvl="1" algn="just">
              <a:spcBef>
                <a:spcPts val="1200"/>
              </a:spcBef>
            </a:pPr>
            <a:r>
              <a:rPr lang="en-AU" dirty="0">
                <a:solidFill>
                  <a:schemeClr val="tx1"/>
                </a:solidFill>
                <a:cs typeface="Damascus"/>
              </a:rPr>
              <a:t>The forthcoming NDIS, and</a:t>
            </a:r>
          </a:p>
          <a:p>
            <a:pPr lvl="1" algn="just">
              <a:spcBef>
                <a:spcPts val="1200"/>
              </a:spcBef>
            </a:pPr>
            <a:r>
              <a:rPr lang="en-AU" dirty="0">
                <a:solidFill>
                  <a:schemeClr val="tx1"/>
                </a:solidFill>
                <a:cs typeface="Damascus"/>
              </a:rPr>
              <a:t>Anticipated changes in the Housing &amp; Homelessness sector.</a:t>
            </a:r>
            <a:endParaRPr lang="en-US" dirty="0">
              <a:solidFill>
                <a:schemeClr val="tx1"/>
              </a:solidFill>
              <a:cs typeface="Damascus"/>
            </a:endParaRPr>
          </a:p>
          <a:p>
            <a:endParaRPr lang="en-AU" dirty="0"/>
          </a:p>
        </p:txBody>
      </p:sp>
      <p:sp>
        <p:nvSpPr>
          <p:cNvPr id="4" name="Slide Number Placeholder 3"/>
          <p:cNvSpPr>
            <a:spLocks noGrp="1"/>
          </p:cNvSpPr>
          <p:nvPr>
            <p:ph type="sldNum" sz="quarter" idx="10"/>
          </p:nvPr>
        </p:nvSpPr>
        <p:spPr/>
        <p:txBody>
          <a:bodyPr/>
          <a:lstStyle/>
          <a:p>
            <a:fld id="{34C37FDA-E665-4D4E-9D2D-997556AA8C19}" type="slidenum">
              <a:rPr lang="en-AU" smtClean="0"/>
              <a:t>4</a:t>
            </a:fld>
            <a:endParaRPr lang="en-AU"/>
          </a:p>
        </p:txBody>
      </p:sp>
    </p:spTree>
    <p:extLst>
      <p:ext uri="{BB962C8B-B14F-4D97-AF65-F5344CB8AC3E}">
        <p14:creationId xmlns:p14="http://schemas.microsoft.com/office/powerpoint/2010/main" val="105664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AU" b="1" dirty="0">
                <a:solidFill>
                  <a:schemeClr val="tx1"/>
                </a:solidFill>
                <a:latin typeface="Browallia New" panose="020B0604020202020204" pitchFamily="34" charset="-34"/>
                <a:cs typeface="Browallia New" panose="020B0604020202020204" pitchFamily="34" charset="-34"/>
              </a:rPr>
              <a:t>89% of all client reported had at least one comorbid presenting issue as well as the issue of primary concern to the service</a:t>
            </a:r>
            <a:r>
              <a:rPr lang="en-AU" b="1" dirty="0">
                <a:latin typeface="Browallia New" panose="020B0604020202020204" pitchFamily="34" charset="-34"/>
                <a:cs typeface="Browallia New" panose="020B0604020202020204" pitchFamily="34" charset="-34"/>
              </a:rPr>
              <a:t>.</a:t>
            </a:r>
          </a:p>
          <a:p>
            <a:pPr algn="just"/>
            <a:r>
              <a:rPr lang="en-US" b="1" dirty="0">
                <a:latin typeface="Browallia New" panose="020B0604020202020204" pitchFamily="34" charset="-34"/>
                <a:cs typeface="Browallia New" panose="020B0604020202020204" pitchFamily="34" charset="-34"/>
              </a:rPr>
              <a:t>25% of clients presented with AOD, homelessness and mental health issues.  Of them, only 30% were accessing the support of all three service systems. </a:t>
            </a:r>
          </a:p>
          <a:p>
            <a:pPr algn="just"/>
            <a:r>
              <a:rPr lang="en-AU" b="1" dirty="0">
                <a:latin typeface="Browallia New" panose="020B0604020202020204" pitchFamily="34" charset="-34"/>
                <a:cs typeface="Browallia New" panose="020B0604020202020204" pitchFamily="34" charset="-34"/>
              </a:rPr>
              <a:t>Approximately twice as many people over 25 presented with multiple needs compared to those under 25. It is likely that this can at least partly be explained by the relative number of people accessing the sectors. </a:t>
            </a:r>
          </a:p>
          <a:p>
            <a:pPr algn="just"/>
            <a:r>
              <a:rPr lang="en-US" b="1" dirty="0">
                <a:latin typeface="Browallia New" panose="020B0604020202020204" pitchFamily="34" charset="-34"/>
                <a:cs typeface="Browallia New" panose="020B0604020202020204" pitchFamily="34" charset="-34"/>
              </a:rPr>
              <a:t>Findings were generally consistent across gender, although workers identified more men as having multiple needs. </a:t>
            </a:r>
          </a:p>
          <a:p>
            <a:pPr rtl="0" eaLnBrk="1" fontAlgn="t" latinLnBrk="0" hangingPunct="1"/>
            <a:r>
              <a:rPr lang="en-AU" sz="1200" b="0" i="0" u="none" strike="noStrike" kern="1200" dirty="0">
                <a:solidFill>
                  <a:schemeClr val="tx1"/>
                </a:solidFill>
                <a:effectLst/>
                <a:latin typeface="+mn-lt"/>
                <a:ea typeface="+mn-ea"/>
                <a:cs typeface="+mn-cs"/>
              </a:rPr>
              <a:t>89% of those people with identified homelessness who are not currently linked to homelessness services would benefit from a service</a:t>
            </a:r>
          </a:p>
          <a:p>
            <a:pPr rtl="0" eaLnBrk="1" fontAlgn="t" latinLnBrk="0" hangingPunct="1"/>
            <a:r>
              <a:rPr lang="en-AU" sz="1200" b="0" i="0" u="none" strike="noStrike" kern="1200" dirty="0">
                <a:solidFill>
                  <a:schemeClr val="tx1"/>
                </a:solidFill>
                <a:effectLst/>
                <a:latin typeface="+mn-lt"/>
                <a:ea typeface="+mn-ea"/>
                <a:cs typeface="+mn-cs"/>
              </a:rPr>
              <a:t>40% of people with identified mental health issues and currently serviced within another sector are linked with a mental health service</a:t>
            </a:r>
          </a:p>
          <a:p>
            <a:pPr rtl="0" eaLnBrk="1" fontAlgn="t" latinLnBrk="0" hangingPunct="1"/>
            <a:r>
              <a:rPr lang="en-AU" sz="1200" b="0" i="0" u="none" strike="noStrike" kern="1200" dirty="0">
                <a:solidFill>
                  <a:schemeClr val="tx1"/>
                </a:solidFill>
                <a:effectLst/>
                <a:latin typeface="+mn-lt"/>
                <a:ea typeface="+mn-ea"/>
                <a:cs typeface="+mn-cs"/>
              </a:rPr>
              <a:t>23% of people with AOD issues and currently serviced within another sector are linked with an AOD service</a:t>
            </a:r>
          </a:p>
          <a:p>
            <a:pPr rtl="0" eaLnBrk="1" fontAlgn="t" latinLnBrk="0" hangingPunct="1"/>
            <a:r>
              <a:rPr lang="en-AU" sz="1200" b="0" i="0" u="none" strike="noStrike" kern="1200" dirty="0">
                <a:solidFill>
                  <a:schemeClr val="tx1"/>
                </a:solidFill>
                <a:effectLst/>
                <a:latin typeface="+mn-lt"/>
                <a:ea typeface="+mn-ea"/>
                <a:cs typeface="+mn-cs"/>
              </a:rPr>
              <a:t>Only 30% of people with needs across the three sectors are linked across all three sectors</a:t>
            </a:r>
          </a:p>
          <a:p>
            <a:pPr rtl="0" eaLnBrk="1" fontAlgn="t" latinLnBrk="0" hangingPunct="1"/>
            <a:r>
              <a:rPr lang="en-AU" sz="1200" b="0" i="0" u="none" strike="noStrike" kern="1200" dirty="0">
                <a:solidFill>
                  <a:schemeClr val="tx1"/>
                </a:solidFill>
                <a:effectLst/>
                <a:latin typeface="+mn-lt"/>
                <a:ea typeface="+mn-ea"/>
                <a:cs typeface="+mn-cs"/>
              </a:rPr>
              <a:t>Of those with needs across all three sectors but not currently linked, respondents’ report 48% of those clients would benefit from engagement with the three sectors.</a:t>
            </a:r>
          </a:p>
          <a:p>
            <a:pPr algn="just"/>
            <a:endParaRPr lang="en-US" b="1" dirty="0">
              <a:latin typeface="Browallia New" panose="020B0604020202020204" pitchFamily="34" charset="-34"/>
              <a:cs typeface="Browallia New" panose="020B0604020202020204" pitchFamily="34" charset="-34"/>
            </a:endParaRPr>
          </a:p>
          <a:p>
            <a:endParaRPr lang="en-AU" dirty="0"/>
          </a:p>
        </p:txBody>
      </p:sp>
      <p:sp>
        <p:nvSpPr>
          <p:cNvPr id="4" name="Slide Number Placeholder 3"/>
          <p:cNvSpPr>
            <a:spLocks noGrp="1"/>
          </p:cNvSpPr>
          <p:nvPr>
            <p:ph type="sldNum" sz="quarter" idx="10"/>
          </p:nvPr>
        </p:nvSpPr>
        <p:spPr/>
        <p:txBody>
          <a:bodyPr/>
          <a:lstStyle/>
          <a:p>
            <a:fld id="{34C37FDA-E665-4D4E-9D2D-997556AA8C19}" type="slidenum">
              <a:rPr lang="en-AU" smtClean="0"/>
              <a:t>6</a:t>
            </a:fld>
            <a:endParaRPr lang="en-AU"/>
          </a:p>
        </p:txBody>
      </p:sp>
    </p:spTree>
    <p:extLst>
      <p:ext uri="{BB962C8B-B14F-4D97-AF65-F5344CB8AC3E}">
        <p14:creationId xmlns:p14="http://schemas.microsoft.com/office/powerpoint/2010/main" val="390410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r>
              <a:rPr lang="en-US" b="1" dirty="0">
                <a:cs typeface="Browallia New" panose="020B0604020202020204" pitchFamily="34" charset="-34"/>
              </a:rPr>
              <a:t>Intake/entry points:</a:t>
            </a:r>
            <a:r>
              <a:rPr lang="en-AU" b="1" dirty="0">
                <a:cs typeface="Browallia New" panose="020B0604020202020204" pitchFamily="34" charset="-34"/>
              </a:rPr>
              <a:t> </a:t>
            </a:r>
            <a:r>
              <a:rPr lang="en-AU" dirty="0">
                <a:cs typeface="Browallia New" panose="020B0604020202020204" pitchFamily="34" charset="-34"/>
              </a:rPr>
              <a:t>Most favoured single entry points; many were concerned about the length of the intake assessment and wait for a service. </a:t>
            </a:r>
          </a:p>
          <a:p>
            <a:pPr lvl="0" algn="just"/>
            <a:r>
              <a:rPr lang="en-AU" b="1" dirty="0">
                <a:cs typeface="Browallia New" panose="020B0604020202020204" pitchFamily="34" charset="-34"/>
              </a:rPr>
              <a:t>Respondent</a:t>
            </a:r>
            <a:r>
              <a:rPr lang="en-US" b="1" dirty="0">
                <a:cs typeface="Browallia New" panose="020B0604020202020204" pitchFamily="34" charset="-34"/>
              </a:rPr>
              <a:t>s</a:t>
            </a:r>
            <a:r>
              <a:rPr lang="en-AU" b="1" dirty="0">
                <a:cs typeface="Browallia New" panose="020B0604020202020204" pitchFamily="34" charset="-34"/>
              </a:rPr>
              <a:t> felt workers in other sectors were professional and committed to good practice. </a:t>
            </a:r>
          </a:p>
          <a:p>
            <a:pPr lvl="0"/>
            <a:r>
              <a:rPr lang="en-AU" b="1" dirty="0">
                <a:cs typeface="Browallia New" panose="020B0604020202020204" pitchFamily="34" charset="-34"/>
              </a:rPr>
              <a:t>Suggestions for system improvements: </a:t>
            </a:r>
          </a:p>
          <a:p>
            <a:pPr lvl="1"/>
            <a:r>
              <a:rPr lang="en-AU" dirty="0">
                <a:cs typeface="Browallia New" panose="020B0604020202020204" pitchFamily="34" charset="-34"/>
              </a:rPr>
              <a:t>Better communication and collaboration </a:t>
            </a:r>
          </a:p>
          <a:p>
            <a:pPr lvl="1"/>
            <a:r>
              <a:rPr lang="en-AU" dirty="0">
                <a:cs typeface="Browallia New" panose="020B0604020202020204" pitchFamily="34" charset="-34"/>
              </a:rPr>
              <a:t>Regular opportunities for networking, orientation and knowledge sharing</a:t>
            </a:r>
          </a:p>
          <a:p>
            <a:pPr lvl="1"/>
            <a:r>
              <a:rPr lang="en-AU" dirty="0">
                <a:cs typeface="Browallia New" panose="020B0604020202020204" pitchFamily="34" charset="-34"/>
              </a:rPr>
              <a:t>Mechanisms for better understanding of each other’s practice and approach to client work</a:t>
            </a:r>
            <a:r>
              <a:rPr lang="en-AU" dirty="0">
                <a:latin typeface="Browallia New" panose="020B0604020202020204" pitchFamily="34" charset="-34"/>
                <a:cs typeface="Browallia New" panose="020B0604020202020204" pitchFamily="34" charset="-34"/>
              </a:rPr>
              <a:t>. </a:t>
            </a:r>
          </a:p>
          <a:p>
            <a:endParaRPr lang="en-AU" dirty="0"/>
          </a:p>
        </p:txBody>
      </p:sp>
      <p:sp>
        <p:nvSpPr>
          <p:cNvPr id="4" name="Slide Number Placeholder 3"/>
          <p:cNvSpPr>
            <a:spLocks noGrp="1"/>
          </p:cNvSpPr>
          <p:nvPr>
            <p:ph type="sldNum" sz="quarter" idx="10"/>
          </p:nvPr>
        </p:nvSpPr>
        <p:spPr/>
        <p:txBody>
          <a:bodyPr/>
          <a:lstStyle/>
          <a:p>
            <a:fld id="{34C37FDA-E665-4D4E-9D2D-997556AA8C19}" type="slidenum">
              <a:rPr lang="en-AU" smtClean="0"/>
              <a:t>7</a:t>
            </a:fld>
            <a:endParaRPr lang="en-AU"/>
          </a:p>
        </p:txBody>
      </p:sp>
    </p:spTree>
    <p:extLst>
      <p:ext uri="{BB962C8B-B14F-4D97-AF65-F5344CB8AC3E}">
        <p14:creationId xmlns:p14="http://schemas.microsoft.com/office/powerpoint/2010/main" val="316374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spcBef>
                <a:spcPts val="1200"/>
              </a:spcBef>
              <a:buNone/>
            </a:pPr>
            <a:r>
              <a:rPr lang="en-US" dirty="0">
                <a:solidFill>
                  <a:schemeClr val="tx1"/>
                </a:solidFill>
                <a:cs typeface="Damascus"/>
              </a:rPr>
              <a:t>Participants built on themes from presentations about each Sector, the data and survey findings:</a:t>
            </a:r>
            <a:endParaRPr lang="en-AU" dirty="0">
              <a:solidFill>
                <a:schemeClr val="tx1"/>
              </a:solidFill>
              <a:cs typeface="Damascus"/>
            </a:endParaRPr>
          </a:p>
          <a:p>
            <a:pPr lvl="1">
              <a:spcBef>
                <a:spcPts val="600"/>
              </a:spcBef>
              <a:buFont typeface="Wingdings" panose="05000000000000000000" pitchFamily="2" charset="2"/>
              <a:buChar char="§"/>
            </a:pPr>
            <a:r>
              <a:rPr lang="en-AU" sz="2200" dirty="0">
                <a:solidFill>
                  <a:schemeClr val="tx1"/>
                </a:solidFill>
                <a:cs typeface="Damascus"/>
              </a:rPr>
              <a:t>Systems responses/improvements</a:t>
            </a:r>
          </a:p>
          <a:p>
            <a:pPr lvl="1">
              <a:spcBef>
                <a:spcPts val="600"/>
              </a:spcBef>
              <a:buFont typeface="Wingdings" panose="05000000000000000000" pitchFamily="2" charset="2"/>
              <a:buChar char="§"/>
            </a:pPr>
            <a:r>
              <a:rPr lang="en-AU" sz="2200" dirty="0">
                <a:solidFill>
                  <a:schemeClr val="tx1"/>
                </a:solidFill>
                <a:cs typeface="Damascus"/>
              </a:rPr>
              <a:t>Worker knowledge/practice improvements – working better with people with AOD/Mental health/housing issues – core competencies</a:t>
            </a:r>
          </a:p>
          <a:p>
            <a:pPr lvl="1">
              <a:spcBef>
                <a:spcPts val="600"/>
              </a:spcBef>
              <a:buFont typeface="Wingdings" panose="05000000000000000000" pitchFamily="2" charset="2"/>
              <a:buChar char="§"/>
            </a:pPr>
            <a:r>
              <a:rPr lang="en-AU" sz="2200" dirty="0">
                <a:solidFill>
                  <a:schemeClr val="tx1"/>
                </a:solidFill>
                <a:cs typeface="Damascus"/>
              </a:rPr>
              <a:t>Working together to address demand – diversion, brief intervention</a:t>
            </a:r>
          </a:p>
          <a:p>
            <a:pPr lvl="1">
              <a:spcBef>
                <a:spcPts val="600"/>
              </a:spcBef>
              <a:buFont typeface="Wingdings" panose="05000000000000000000" pitchFamily="2" charset="2"/>
              <a:buChar char="§"/>
            </a:pPr>
            <a:r>
              <a:rPr lang="en-AU" sz="2200" dirty="0">
                <a:solidFill>
                  <a:schemeClr val="tx1"/>
                </a:solidFill>
                <a:cs typeface="Damascus"/>
              </a:rPr>
              <a:t>Opportunities to work together with shared clients- coordination</a:t>
            </a:r>
          </a:p>
          <a:p>
            <a:pPr lvl="1">
              <a:spcBef>
                <a:spcPts val="600"/>
              </a:spcBef>
              <a:buFont typeface="Wingdings" panose="05000000000000000000" pitchFamily="2" charset="2"/>
              <a:buChar char="§"/>
            </a:pPr>
            <a:r>
              <a:rPr lang="en-AU" sz="2200" dirty="0">
                <a:solidFill>
                  <a:schemeClr val="tx1"/>
                </a:solidFill>
                <a:cs typeface="Damascus"/>
              </a:rPr>
              <a:t>Shared approaches to shared clients – collaboration [Frequent service users]</a:t>
            </a:r>
          </a:p>
          <a:p>
            <a:endParaRPr lang="en-AU" dirty="0"/>
          </a:p>
        </p:txBody>
      </p:sp>
      <p:sp>
        <p:nvSpPr>
          <p:cNvPr id="4" name="Slide Number Placeholder 3"/>
          <p:cNvSpPr>
            <a:spLocks noGrp="1"/>
          </p:cNvSpPr>
          <p:nvPr>
            <p:ph type="sldNum" sz="quarter" idx="10"/>
          </p:nvPr>
        </p:nvSpPr>
        <p:spPr/>
        <p:txBody>
          <a:bodyPr/>
          <a:lstStyle/>
          <a:p>
            <a:fld id="{34C37FDA-E665-4D4E-9D2D-997556AA8C19}" type="slidenum">
              <a:rPr lang="en-AU" smtClean="0"/>
              <a:t>8</a:t>
            </a:fld>
            <a:endParaRPr lang="en-AU"/>
          </a:p>
        </p:txBody>
      </p:sp>
    </p:spTree>
    <p:extLst>
      <p:ext uri="{BB962C8B-B14F-4D97-AF65-F5344CB8AC3E}">
        <p14:creationId xmlns:p14="http://schemas.microsoft.com/office/powerpoint/2010/main" val="3026307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r>
              <a:rPr lang="en-AU" b="1" dirty="0">
                <a:cs typeface="Damascus"/>
              </a:rPr>
              <a:t>Steering Group and Working Groups established</a:t>
            </a:r>
          </a:p>
          <a:p>
            <a:pPr lvl="0" algn="just"/>
            <a:r>
              <a:rPr lang="en-US" b="1" dirty="0">
                <a:cs typeface="Damascus"/>
              </a:rPr>
              <a:t>Statement of Intent signed by all three Sectors</a:t>
            </a:r>
            <a:endParaRPr lang="en-AU" b="1" dirty="0">
              <a:cs typeface="Damascus"/>
            </a:endParaRPr>
          </a:p>
          <a:p>
            <a:pPr marL="620713" lvl="0" indent="-350838" algn="just">
              <a:buFont typeface="Wingdings" panose="05000000000000000000" pitchFamily="2" charset="2"/>
              <a:buChar char="§"/>
            </a:pPr>
            <a:r>
              <a:rPr lang="en-AU" sz="1200" b="1" dirty="0">
                <a:cs typeface="Damascus"/>
              </a:rPr>
              <a:t>Orientation Working Group </a:t>
            </a:r>
            <a:r>
              <a:rPr lang="en-AU" sz="1200" dirty="0">
                <a:cs typeface="Damascus"/>
              </a:rPr>
              <a:t>- to develop opportunities for sharing training, orientation and information across the three Sectors.</a:t>
            </a:r>
          </a:p>
          <a:p>
            <a:pPr marL="620713" lvl="0" indent="-350838" algn="just">
              <a:buFont typeface="Wingdings" panose="05000000000000000000" pitchFamily="2" charset="2"/>
              <a:buChar char="§"/>
            </a:pPr>
            <a:r>
              <a:rPr lang="en-AU" sz="1200" b="1" dirty="0">
                <a:cs typeface="Damascus"/>
              </a:rPr>
              <a:t>Frequent Service User Working Group</a:t>
            </a:r>
            <a:r>
              <a:rPr lang="en-AU" sz="1200" dirty="0">
                <a:cs typeface="Damascus"/>
              </a:rPr>
              <a:t> - to consider mechanisms to improve our work with shared clients who have complex needs.</a:t>
            </a:r>
          </a:p>
          <a:p>
            <a:pPr marL="620713" lvl="0" indent="-350838" algn="just">
              <a:buFont typeface="Wingdings" panose="05000000000000000000" pitchFamily="2" charset="2"/>
              <a:buChar char="§"/>
            </a:pPr>
            <a:r>
              <a:rPr lang="en-AU" sz="1200" b="1" dirty="0">
                <a:cs typeface="Damascus"/>
              </a:rPr>
              <a:t>Practice Working Group </a:t>
            </a:r>
            <a:r>
              <a:rPr lang="en-AU" sz="1200" dirty="0">
                <a:cs typeface="Damascus"/>
              </a:rPr>
              <a:t>– to work on case coordination, incorporating shared tools </a:t>
            </a:r>
            <a:r>
              <a:rPr lang="en-AU" sz="1200" dirty="0" err="1">
                <a:cs typeface="Damascus"/>
              </a:rPr>
              <a:t>ie</a:t>
            </a:r>
            <a:r>
              <a:rPr lang="en-AU" sz="1200" dirty="0">
                <a:cs typeface="Damascus"/>
              </a:rPr>
              <a:t> assessment, referral, case review. </a:t>
            </a:r>
          </a:p>
          <a:p>
            <a:pPr marL="620713" lvl="0" indent="-350838" algn="just">
              <a:buFont typeface="Wingdings" panose="05000000000000000000" pitchFamily="2" charset="2"/>
              <a:buChar char="§"/>
            </a:pPr>
            <a:r>
              <a:rPr lang="en-AU" sz="1200" b="1" dirty="0" err="1">
                <a:cs typeface="Damascus"/>
              </a:rPr>
              <a:t>McHub</a:t>
            </a:r>
            <a:r>
              <a:rPr lang="en-AU" sz="1200" b="1" dirty="0">
                <a:cs typeface="Damascus"/>
              </a:rPr>
              <a:t>/Co location Working Group</a:t>
            </a:r>
            <a:r>
              <a:rPr lang="en-AU" sz="1200" dirty="0">
                <a:cs typeface="Damascus"/>
              </a:rPr>
              <a:t>– to progress co location with a focus on exploring ease of access for clients, ease of access to information for workers, and reducing the complexity of intake and assessment processes.</a:t>
            </a:r>
          </a:p>
          <a:p>
            <a:endParaRPr lang="en-AU" dirty="0"/>
          </a:p>
        </p:txBody>
      </p:sp>
      <p:sp>
        <p:nvSpPr>
          <p:cNvPr id="4" name="Slide Number Placeholder 3"/>
          <p:cNvSpPr>
            <a:spLocks noGrp="1"/>
          </p:cNvSpPr>
          <p:nvPr>
            <p:ph type="sldNum" sz="quarter" idx="10"/>
          </p:nvPr>
        </p:nvSpPr>
        <p:spPr/>
        <p:txBody>
          <a:bodyPr/>
          <a:lstStyle/>
          <a:p>
            <a:fld id="{34C37FDA-E665-4D4E-9D2D-997556AA8C19}" type="slidenum">
              <a:rPr lang="en-AU" smtClean="0"/>
              <a:t>9</a:t>
            </a:fld>
            <a:endParaRPr lang="en-AU"/>
          </a:p>
        </p:txBody>
      </p:sp>
    </p:spTree>
    <p:extLst>
      <p:ext uri="{BB962C8B-B14F-4D97-AF65-F5344CB8AC3E}">
        <p14:creationId xmlns:p14="http://schemas.microsoft.com/office/powerpoint/2010/main" val="3007629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1200"/>
              </a:spcBef>
            </a:pPr>
            <a:r>
              <a:rPr lang="en-US" dirty="0">
                <a:solidFill>
                  <a:schemeClr val="tx1"/>
                </a:solidFill>
                <a:cs typeface="Damascus"/>
              </a:rPr>
              <a:t>Shared strong desire to work more effectively with people who represent frequently to services</a:t>
            </a:r>
          </a:p>
          <a:p>
            <a:pPr algn="just">
              <a:spcBef>
                <a:spcPts val="1200"/>
              </a:spcBef>
            </a:pPr>
            <a:r>
              <a:rPr lang="en-US" dirty="0">
                <a:solidFill>
                  <a:schemeClr val="tx1"/>
                </a:solidFill>
                <a:cs typeface="Damascus"/>
              </a:rPr>
              <a:t>The think tank process was rigorous, assisted in creating engagement with the issue/potential actions and shared understanding</a:t>
            </a:r>
          </a:p>
          <a:p>
            <a:pPr algn="just">
              <a:spcBef>
                <a:spcPts val="1200"/>
              </a:spcBef>
            </a:pPr>
            <a:r>
              <a:rPr lang="en-US" dirty="0">
                <a:solidFill>
                  <a:schemeClr val="tx1"/>
                </a:solidFill>
                <a:cs typeface="Damascus"/>
              </a:rPr>
              <a:t>Participation was committed and high level</a:t>
            </a:r>
          </a:p>
          <a:p>
            <a:pPr algn="just">
              <a:spcBef>
                <a:spcPts val="1200"/>
              </a:spcBef>
            </a:pPr>
            <a:r>
              <a:rPr lang="en-US" dirty="0">
                <a:solidFill>
                  <a:schemeClr val="tx1"/>
                </a:solidFill>
                <a:cs typeface="Damascus"/>
              </a:rPr>
              <a:t>Service system change is time consuming and requires resources for coordination – to facilitate the goodwill, provide a neutral voice, build the model</a:t>
            </a:r>
          </a:p>
          <a:p>
            <a:pPr algn="just">
              <a:spcBef>
                <a:spcPts val="1200"/>
              </a:spcBef>
            </a:pPr>
            <a:r>
              <a:rPr lang="en-US" dirty="0">
                <a:solidFill>
                  <a:schemeClr val="tx1"/>
                </a:solidFill>
                <a:cs typeface="Damascus"/>
              </a:rPr>
              <a:t>No capacity to write up the learnings and model design, beyond the initial funding submission – findings may be lost</a:t>
            </a:r>
          </a:p>
          <a:p>
            <a:endParaRPr lang="en-AU" dirty="0"/>
          </a:p>
        </p:txBody>
      </p:sp>
      <p:sp>
        <p:nvSpPr>
          <p:cNvPr id="4" name="Slide Number Placeholder 3"/>
          <p:cNvSpPr>
            <a:spLocks noGrp="1"/>
          </p:cNvSpPr>
          <p:nvPr>
            <p:ph type="sldNum" sz="quarter" idx="10"/>
          </p:nvPr>
        </p:nvSpPr>
        <p:spPr/>
        <p:txBody>
          <a:bodyPr/>
          <a:lstStyle/>
          <a:p>
            <a:fld id="{34C37FDA-E665-4D4E-9D2D-997556AA8C19}" type="slidenum">
              <a:rPr lang="en-AU" smtClean="0"/>
              <a:t>13</a:t>
            </a:fld>
            <a:endParaRPr lang="en-AU"/>
          </a:p>
        </p:txBody>
      </p:sp>
    </p:spTree>
    <p:extLst>
      <p:ext uri="{BB962C8B-B14F-4D97-AF65-F5344CB8AC3E}">
        <p14:creationId xmlns:p14="http://schemas.microsoft.com/office/powerpoint/2010/main" val="3620038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Started to develop a framework in a Shared</a:t>
            </a:r>
            <a:r>
              <a:rPr lang="en-US" baseline="0" dirty="0"/>
              <a:t> Practice Forum with 100 practitioners.  Developed the Framework and then t</a:t>
            </a:r>
            <a:r>
              <a:rPr lang="en-US" dirty="0"/>
              <a:t>ested with practitioners in Orientation 1, then updated the Framework and trialled it with a small number of agencies. </a:t>
            </a:r>
          </a:p>
          <a:p>
            <a:endParaRPr lang="en-US" dirty="0"/>
          </a:p>
          <a:p>
            <a:r>
              <a:rPr lang="en-US" dirty="0"/>
              <a:t>Trialled with a</a:t>
            </a:r>
            <a:r>
              <a:rPr lang="en-US" baseline="0" dirty="0"/>
              <a:t> small number of agencies</a:t>
            </a:r>
            <a:endParaRPr lang="en-US" dirty="0"/>
          </a:p>
        </p:txBody>
      </p:sp>
      <p:sp>
        <p:nvSpPr>
          <p:cNvPr id="4" name="Slide Number Placeholder 3"/>
          <p:cNvSpPr>
            <a:spLocks noGrp="1"/>
          </p:cNvSpPr>
          <p:nvPr>
            <p:ph type="sldNum" sz="quarter" idx="10"/>
          </p:nvPr>
        </p:nvSpPr>
        <p:spPr/>
        <p:txBody>
          <a:bodyPr/>
          <a:lstStyle/>
          <a:p>
            <a:fld id="{34C37FDA-E665-4D4E-9D2D-997556AA8C19}" type="slidenum">
              <a:rPr lang="en-AU" smtClean="0"/>
              <a:t>14</a:t>
            </a:fld>
            <a:endParaRPr lang="en-AU"/>
          </a:p>
        </p:txBody>
      </p:sp>
    </p:spTree>
    <p:extLst>
      <p:ext uri="{BB962C8B-B14F-4D97-AF65-F5344CB8AC3E}">
        <p14:creationId xmlns:p14="http://schemas.microsoft.com/office/powerpoint/2010/main" val="5861083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53508"/>
            <a:ext cx="7772400" cy="759065"/>
          </a:xfrm>
        </p:spPr>
        <p:txBody>
          <a:bodyPr>
            <a:normAutofit/>
          </a:bodyPr>
          <a:lstStyle>
            <a:lvl1pPr algn="l">
              <a:defRPr sz="4400">
                <a:solidFill>
                  <a:srgbClr val="FFFFFF"/>
                </a:solidFill>
              </a:defRPr>
            </a:lvl1pPr>
          </a:lstStyle>
          <a:p>
            <a:r>
              <a:rPr lang="en-AU" dirty="0"/>
              <a:t>Click to edit Master title style</a:t>
            </a:r>
            <a:endParaRPr lang="en-US" dirty="0"/>
          </a:p>
        </p:txBody>
      </p:sp>
      <p:sp>
        <p:nvSpPr>
          <p:cNvPr id="3" name="Subtitle 2"/>
          <p:cNvSpPr>
            <a:spLocks noGrp="1"/>
          </p:cNvSpPr>
          <p:nvPr>
            <p:ph type="subTitle" idx="1"/>
          </p:nvPr>
        </p:nvSpPr>
        <p:spPr>
          <a:xfrm>
            <a:off x="685800" y="1313437"/>
            <a:ext cx="6400800" cy="542068"/>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Tree>
    <p:extLst>
      <p:ext uri="{BB962C8B-B14F-4D97-AF65-F5344CB8AC3E}">
        <p14:creationId xmlns:p14="http://schemas.microsoft.com/office/powerpoint/2010/main" val="4038902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AU" dirty="0"/>
              <a:t>Click to edit Master title style</a:t>
            </a:r>
            <a:endParaRPr lang="en-US" dirty="0"/>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308378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3C7B-ED3A-43F6-9CFA-E3CC19902263}"/>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577069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3900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62FBF4-8C4E-42FE-B52A-5D71AE84D090}"/>
              </a:ext>
            </a:extLst>
          </p:cNvPr>
          <p:cNvSpPr>
            <a:spLocks noGrp="1" noChangeArrowheads="1"/>
          </p:cNvSpPr>
          <p:nvPr>
            <p:ph type="sldNum" sz="quarter" idx="10"/>
          </p:nvPr>
        </p:nvSpPr>
        <p:spPr/>
        <p:txBody>
          <a:bodyPr/>
          <a:lstStyle>
            <a:lvl1pPr>
              <a:defRPr>
                <a:latin typeface="Arial" panose="020B0604020202020204" pitchFamily="34" charset="0"/>
                <a:ea typeface="MS PGothic" panose="020B0600070205080204" pitchFamily="34" charset="-128"/>
              </a:defRPr>
            </a:lvl1pPr>
          </a:lstStyle>
          <a:p>
            <a:pPr>
              <a:defRPr/>
            </a:pPr>
            <a:fld id="{FC3E0B11-B47E-4BB6-94AC-F5569BB84E35}" type="slidenum">
              <a:rPr lang="en-US" altLang="en-US"/>
              <a:pPr>
                <a:defRPr/>
              </a:pPr>
              <a:t>‹#›</a:t>
            </a:fld>
            <a:endParaRPr lang="en-US" altLang="en-US"/>
          </a:p>
        </p:txBody>
      </p:sp>
    </p:spTree>
    <p:extLst>
      <p:ext uri="{BB962C8B-B14F-4D97-AF65-F5344CB8AC3E}">
        <p14:creationId xmlns:p14="http://schemas.microsoft.com/office/powerpoint/2010/main" val="37171840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08408"/>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255716"/>
            <a:ext cx="8229600" cy="5252478"/>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Tree>
    <p:extLst>
      <p:ext uri="{BB962C8B-B14F-4D97-AF65-F5344CB8AC3E}">
        <p14:creationId xmlns:p14="http://schemas.microsoft.com/office/powerpoint/2010/main" val="3398632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1" r:id="rId4"/>
    <p:sldLayoutId id="2147483652" r:id="rId5"/>
  </p:sldLayoutIdLst>
  <p:txStyles>
    <p:titleStyle>
      <a:lvl1pPr algn="l" defTabSz="457200" rtl="0" eaLnBrk="1" latinLnBrk="0" hangingPunct="1">
        <a:spcBef>
          <a:spcPct val="0"/>
        </a:spcBef>
        <a:buNone/>
        <a:defRPr sz="32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5.tiff"/><Relationship Id="rId5" Type="http://schemas.openxmlformats.org/officeDocument/2006/relationships/image" Target="../media/image24.tiff"/><Relationship Id="rId4" Type="http://schemas.openxmlformats.org/officeDocument/2006/relationships/image" Target="../media/image23.tif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a:extLst>
              <a:ext uri="{FF2B5EF4-FFF2-40B4-BE49-F238E27FC236}">
                <a16:creationId xmlns:a16="http://schemas.microsoft.com/office/drawing/2014/main" id="{18D3DB19-1D85-44E8-B610-2337D0D241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3" t="-14046" r="333" b="66483"/>
          <a:stretch>
            <a:fillRect/>
          </a:stretch>
        </p:blipFill>
        <p:spPr bwMode="auto">
          <a:xfrm>
            <a:off x="-33338" y="795338"/>
            <a:ext cx="9177338"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a:extLst>
              <a:ext uri="{FF2B5EF4-FFF2-40B4-BE49-F238E27FC236}">
                <a16:creationId xmlns:a16="http://schemas.microsoft.com/office/drawing/2014/main" id="{E084DE44-F8EA-4603-9401-703A9A8B14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639" b="88882"/>
          <a:stretch>
            <a:fillRect/>
          </a:stretch>
        </p:blipFill>
        <p:spPr bwMode="auto">
          <a:xfrm>
            <a:off x="0" y="-1865313"/>
            <a:ext cx="9144000" cy="314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a:extLst>
              <a:ext uri="{FF2B5EF4-FFF2-40B4-BE49-F238E27FC236}">
                <a16:creationId xmlns:a16="http://schemas.microsoft.com/office/drawing/2014/main" id="{DE380581-2137-4D64-98EC-A9BBF49D3D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639" b="88882"/>
          <a:stretch>
            <a:fillRect/>
          </a:stretch>
        </p:blipFill>
        <p:spPr bwMode="auto">
          <a:xfrm>
            <a:off x="0" y="-700088"/>
            <a:ext cx="9144000" cy="3148013"/>
          </a:xfrm>
          <a:prstGeom prst="rect">
            <a:avLst/>
          </a:prstGeom>
          <a:noFill/>
          <a:ln>
            <a:noFill/>
          </a:ln>
        </p:spPr>
      </p:pic>
      <p:sp>
        <p:nvSpPr>
          <p:cNvPr id="9221" name="Text Box 2">
            <a:extLst>
              <a:ext uri="{FF2B5EF4-FFF2-40B4-BE49-F238E27FC236}">
                <a16:creationId xmlns:a16="http://schemas.microsoft.com/office/drawing/2014/main" id="{FC40930B-FA35-4540-892D-62028528F364}"/>
              </a:ext>
            </a:extLst>
          </p:cNvPr>
          <p:cNvSpPr txBox="1">
            <a:spLocks noChangeArrowheads="1"/>
          </p:cNvSpPr>
          <p:nvPr/>
        </p:nvSpPr>
        <p:spPr bwMode="auto">
          <a:xfrm>
            <a:off x="485775" y="434975"/>
            <a:ext cx="8221663"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lnSpc>
                <a:spcPct val="115000"/>
              </a:lnSpc>
              <a:spcAft>
                <a:spcPts val="600"/>
              </a:spcAft>
            </a:pPr>
            <a:r>
              <a:rPr lang="en-AU" altLang="en-US" sz="3500" b="1" dirty="0">
                <a:solidFill>
                  <a:srgbClr val="FFFFFF"/>
                </a:solidFill>
                <a:latin typeface="Calibri" panose="020F0502020204030204" pitchFamily="34" charset="0"/>
                <a:cs typeface="Calibri" panose="020F0502020204030204" pitchFamily="34" charset="0"/>
              </a:rPr>
              <a:t>Collaboration in the AOD, Mental Health   &amp; Homelessness sectors across Melbourne’s North &amp; West </a:t>
            </a:r>
          </a:p>
          <a:p>
            <a:pPr algn="ctr">
              <a:lnSpc>
                <a:spcPct val="115000"/>
              </a:lnSpc>
              <a:spcAft>
                <a:spcPts val="600"/>
              </a:spcAft>
            </a:pPr>
            <a:endParaRPr lang="en-AU" altLang="en-US" sz="1200" b="1" dirty="0">
              <a:solidFill>
                <a:srgbClr val="FFFFFF"/>
              </a:solidFill>
              <a:latin typeface="Calibri" panose="020F0502020204030204" pitchFamily="34" charset="0"/>
              <a:cs typeface="Calibri" panose="020F0502020204030204" pitchFamily="34" charset="0"/>
            </a:endParaRPr>
          </a:p>
          <a:p>
            <a:pPr algn="ctr">
              <a:lnSpc>
                <a:spcPct val="115000"/>
              </a:lnSpc>
              <a:spcAft>
                <a:spcPts val="600"/>
              </a:spcAft>
            </a:pPr>
            <a:endParaRPr lang="en-AU" altLang="en-US" sz="100" b="1" dirty="0">
              <a:solidFill>
                <a:srgbClr val="FFFFFF"/>
              </a:solidFill>
              <a:latin typeface="Calibri" panose="020F0502020204030204" pitchFamily="34" charset="0"/>
              <a:cs typeface="Calibri" panose="020F0502020204030204" pitchFamily="34" charset="0"/>
            </a:endParaRPr>
          </a:p>
          <a:p>
            <a:pPr algn="ctr">
              <a:lnSpc>
                <a:spcPct val="115000"/>
              </a:lnSpc>
              <a:spcAft>
                <a:spcPts val="600"/>
              </a:spcAft>
            </a:pPr>
            <a:r>
              <a:rPr lang="en-AU" altLang="en-US" sz="3200" b="1" i="1" dirty="0">
                <a:solidFill>
                  <a:srgbClr val="FFFFFF"/>
                </a:solidFill>
                <a:latin typeface="Calibri" panose="020F0502020204030204" pitchFamily="34" charset="0"/>
                <a:cs typeface="Calibri" panose="020F0502020204030204" pitchFamily="34" charset="0"/>
              </a:rPr>
              <a:t>Making Links:  Looking back, moving forward</a:t>
            </a:r>
            <a:endParaRPr lang="en-AU" altLang="en-US" sz="800" i="1" dirty="0">
              <a:cs typeface="Calibri" panose="020F0502020204030204" pitchFamily="34" charset="0"/>
            </a:endParaRPr>
          </a:p>
        </p:txBody>
      </p:sp>
      <p:sp>
        <p:nvSpPr>
          <p:cNvPr id="2" name="TextBox 1">
            <a:extLst>
              <a:ext uri="{FF2B5EF4-FFF2-40B4-BE49-F238E27FC236}">
                <a16:creationId xmlns:a16="http://schemas.microsoft.com/office/drawing/2014/main" id="{5B1A92B1-2EE3-478E-9A20-8A8348B7B04A}"/>
              </a:ext>
            </a:extLst>
          </p:cNvPr>
          <p:cNvSpPr txBox="1"/>
          <p:nvPr/>
        </p:nvSpPr>
        <p:spPr>
          <a:xfrm>
            <a:off x="6324600" y="5092700"/>
            <a:ext cx="2525713" cy="708025"/>
          </a:xfrm>
          <a:prstGeom prst="rect">
            <a:avLst/>
          </a:prstGeom>
          <a:noFill/>
        </p:spPr>
        <p:txBody>
          <a:bodyPr>
            <a:spAutoFit/>
          </a:bodyPr>
          <a:lstStyle/>
          <a:p>
            <a:pPr algn="r">
              <a:defRPr/>
            </a:pPr>
            <a:r>
              <a:rPr lang="en-AU" sz="2000" dirty="0">
                <a:solidFill>
                  <a:schemeClr val="bg1"/>
                </a:solidFill>
                <a:latin typeface="+mj-lt"/>
              </a:rPr>
              <a:t>Wednesday, 4 September 2019</a:t>
            </a:r>
          </a:p>
        </p:txBody>
      </p:sp>
      <p:sp>
        <p:nvSpPr>
          <p:cNvPr id="3" name="Rectangle 2">
            <a:extLst>
              <a:ext uri="{FF2B5EF4-FFF2-40B4-BE49-F238E27FC236}">
                <a16:creationId xmlns:a16="http://schemas.microsoft.com/office/drawing/2014/main" id="{67C64319-4F40-4147-963B-D64F721D4ACA}"/>
              </a:ext>
            </a:extLst>
          </p:cNvPr>
          <p:cNvSpPr/>
          <p:nvPr/>
        </p:nvSpPr>
        <p:spPr>
          <a:xfrm>
            <a:off x="6048" y="6020593"/>
            <a:ext cx="9137952" cy="83740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9225" name="Picture 5" descr="A close up of a sign&#10;&#10;Description automatically generated">
            <a:extLst>
              <a:ext uri="{FF2B5EF4-FFF2-40B4-BE49-F238E27FC236}">
                <a16:creationId xmlns:a16="http://schemas.microsoft.com/office/drawing/2014/main" id="{B9F3F874-FA8D-4DCE-86DB-1B08400A0F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88" y="6178550"/>
            <a:ext cx="77152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11" descr="A picture containing clipart&#10;&#10;Description automatically generated">
            <a:extLst>
              <a:ext uri="{FF2B5EF4-FFF2-40B4-BE49-F238E27FC236}">
                <a16:creationId xmlns:a16="http://schemas.microsoft.com/office/drawing/2014/main" id="{1571ADD6-0CDD-45B0-B5FA-E7AE2E7403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7650" y="6215063"/>
            <a:ext cx="8715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a:extLst>
              <a:ext uri="{FF2B5EF4-FFF2-40B4-BE49-F238E27FC236}">
                <a16:creationId xmlns:a16="http://schemas.microsoft.com/office/drawing/2014/main" id="{B34ED4D3-5D05-4E07-933A-EB67313485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9913" y="6283325"/>
            <a:ext cx="715962"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3" descr="A close up of a sign&#10;&#10;Description automatically generated">
            <a:extLst>
              <a:ext uri="{FF2B5EF4-FFF2-40B4-BE49-F238E27FC236}">
                <a16:creationId xmlns:a16="http://schemas.microsoft.com/office/drawing/2014/main" id="{33467528-38AD-413F-83C7-0A34B5E4FF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0163" y="6283325"/>
            <a:ext cx="1547812"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18">
            <a:extLst>
              <a:ext uri="{FF2B5EF4-FFF2-40B4-BE49-F238E27FC236}">
                <a16:creationId xmlns:a16="http://schemas.microsoft.com/office/drawing/2014/main" id="{C4C1D267-D146-480D-9B3B-003FB04521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5263" y="6289675"/>
            <a:ext cx="84296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9" descr="A close up of a logo&#10;&#10;Description automatically generated">
            <a:extLst>
              <a:ext uri="{FF2B5EF4-FFF2-40B4-BE49-F238E27FC236}">
                <a16:creationId xmlns:a16="http://schemas.microsoft.com/office/drawing/2014/main" id="{86AE1689-BFC4-4E3B-A3BF-636D5A74F8C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8913" y="6178550"/>
            <a:ext cx="105886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7">
            <a:extLst>
              <a:ext uri="{FF2B5EF4-FFF2-40B4-BE49-F238E27FC236}">
                <a16:creationId xmlns:a16="http://schemas.microsoft.com/office/drawing/2014/main" id="{F77961A7-2D92-44F7-BFE2-84976968ADD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20800" y="6357938"/>
            <a:ext cx="12033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3046"/>
          </a:xfrm>
        </p:spPr>
        <p:txBody>
          <a:bodyPr>
            <a:normAutofit/>
          </a:bodyPr>
          <a:lstStyle/>
          <a:p>
            <a:r>
              <a:rPr lang="en-US" dirty="0">
                <a:latin typeface="Arial"/>
                <a:cs typeface="Arial"/>
              </a:rPr>
              <a:t>Orientations and the Making Links Guide</a:t>
            </a:r>
          </a:p>
        </p:txBody>
      </p:sp>
      <p:sp>
        <p:nvSpPr>
          <p:cNvPr id="3" name="Content Placeholder 2"/>
          <p:cNvSpPr>
            <a:spLocks noGrp="1"/>
          </p:cNvSpPr>
          <p:nvPr>
            <p:ph idx="1"/>
          </p:nvPr>
        </p:nvSpPr>
        <p:spPr>
          <a:xfrm>
            <a:off x="140677" y="1123950"/>
            <a:ext cx="5509845" cy="5384244"/>
          </a:xfrm>
        </p:spPr>
        <p:txBody>
          <a:bodyPr>
            <a:normAutofit fontScale="85000" lnSpcReduction="10000"/>
          </a:bodyPr>
          <a:lstStyle/>
          <a:p>
            <a:pPr algn="just">
              <a:spcBef>
                <a:spcPts val="1200"/>
              </a:spcBef>
            </a:pPr>
            <a:r>
              <a:rPr lang="en-US" sz="3000" dirty="0">
                <a:solidFill>
                  <a:schemeClr val="tx1"/>
                </a:solidFill>
                <a:cs typeface="Damascus"/>
              </a:rPr>
              <a:t>First step to collaboration – improve cross sector understanding</a:t>
            </a:r>
          </a:p>
          <a:p>
            <a:pPr algn="just">
              <a:spcBef>
                <a:spcPts val="1200"/>
              </a:spcBef>
            </a:pPr>
            <a:r>
              <a:rPr lang="en-US" sz="3000" dirty="0">
                <a:solidFill>
                  <a:schemeClr val="tx1"/>
                </a:solidFill>
                <a:cs typeface="Damascus"/>
              </a:rPr>
              <a:t>Created a guide to the participating service systems, highlighting ‘tips and tricks’ for workers – to provide a realistic introduction to each Sector</a:t>
            </a:r>
          </a:p>
          <a:p>
            <a:pPr algn="just">
              <a:spcBef>
                <a:spcPts val="1200"/>
              </a:spcBef>
            </a:pPr>
            <a:r>
              <a:rPr lang="en-US" sz="3000" dirty="0">
                <a:solidFill>
                  <a:schemeClr val="tx1"/>
                </a:solidFill>
                <a:cs typeface="Damascus"/>
              </a:rPr>
              <a:t>Printed and online versions</a:t>
            </a:r>
          </a:p>
          <a:p>
            <a:pPr algn="just">
              <a:spcBef>
                <a:spcPts val="1200"/>
              </a:spcBef>
            </a:pPr>
            <a:r>
              <a:rPr lang="en-US" sz="3000" dirty="0">
                <a:solidFill>
                  <a:schemeClr val="tx1"/>
                </a:solidFill>
                <a:cs typeface="Damascus"/>
              </a:rPr>
              <a:t>Tested in Forum 2 – positive feedback</a:t>
            </a:r>
          </a:p>
          <a:p>
            <a:pPr algn="just">
              <a:spcBef>
                <a:spcPts val="1200"/>
              </a:spcBef>
            </a:pPr>
            <a:r>
              <a:rPr lang="en-US" sz="3000" b="1" dirty="0">
                <a:solidFill>
                  <a:srgbClr val="008000"/>
                </a:solidFill>
                <a:cs typeface="Damascus"/>
              </a:rPr>
              <a:t>Learnings: </a:t>
            </a:r>
          </a:p>
          <a:p>
            <a:pPr lvl="1" algn="just">
              <a:spcBef>
                <a:spcPts val="600"/>
              </a:spcBef>
              <a:buFont typeface="Wingdings" panose="05000000000000000000" pitchFamily="2" charset="2"/>
              <a:buChar char="§"/>
            </a:pPr>
            <a:r>
              <a:rPr lang="en-US" sz="2200" dirty="0">
                <a:solidFill>
                  <a:srgbClr val="008000"/>
                </a:solidFill>
                <a:cs typeface="Damascus"/>
              </a:rPr>
              <a:t>Incredibly time consuming</a:t>
            </a:r>
          </a:p>
          <a:p>
            <a:pPr lvl="1" algn="just">
              <a:spcBef>
                <a:spcPts val="600"/>
              </a:spcBef>
              <a:buFont typeface="Wingdings" panose="05000000000000000000" pitchFamily="2" charset="2"/>
              <a:buChar char="§"/>
            </a:pPr>
            <a:r>
              <a:rPr lang="en-US" sz="2200" dirty="0">
                <a:solidFill>
                  <a:srgbClr val="008000"/>
                </a:solidFill>
                <a:cs typeface="Damascus"/>
              </a:rPr>
              <a:t>Expensive</a:t>
            </a:r>
          </a:p>
          <a:p>
            <a:pPr lvl="1" algn="just">
              <a:spcBef>
                <a:spcPts val="600"/>
              </a:spcBef>
              <a:buFont typeface="Wingdings" panose="05000000000000000000" pitchFamily="2" charset="2"/>
              <a:buChar char="§"/>
            </a:pPr>
            <a:r>
              <a:rPr lang="en-US" sz="2200" dirty="0">
                <a:solidFill>
                  <a:srgbClr val="008000"/>
                </a:solidFill>
                <a:cs typeface="Damascus"/>
              </a:rPr>
              <a:t>Useful </a:t>
            </a:r>
          </a:p>
          <a:p>
            <a:pPr algn="just">
              <a:spcBef>
                <a:spcPts val="1200"/>
              </a:spcBef>
            </a:pPr>
            <a:endParaRPr lang="en-US" dirty="0">
              <a:latin typeface="Browallia New" panose="020B0604020202020204" pitchFamily="34" charset="-34"/>
              <a:cs typeface="Browallia New" panose="020B0604020202020204" pitchFamily="34" charset="-34"/>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0400" y="1123950"/>
            <a:ext cx="3403600" cy="5133974"/>
          </a:xfrm>
          <a:prstGeom prst="rect">
            <a:avLst/>
          </a:prstGeom>
        </p:spPr>
      </p:pic>
    </p:spTree>
    <p:extLst>
      <p:ext uri="{BB962C8B-B14F-4D97-AF65-F5344CB8AC3E}">
        <p14:creationId xmlns:p14="http://schemas.microsoft.com/office/powerpoint/2010/main" val="108758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a:cs typeface="Arial"/>
              </a:rPr>
              <a:t>Frequent Service User Think Tanks</a:t>
            </a:r>
          </a:p>
        </p:txBody>
      </p:sp>
      <p:sp>
        <p:nvSpPr>
          <p:cNvPr id="3" name="Content Placeholder 2"/>
          <p:cNvSpPr>
            <a:spLocks noGrp="1"/>
          </p:cNvSpPr>
          <p:nvPr>
            <p:ph idx="1"/>
          </p:nvPr>
        </p:nvSpPr>
        <p:spPr>
          <a:xfrm>
            <a:off x="257908" y="1107048"/>
            <a:ext cx="8581291" cy="5401145"/>
          </a:xfrm>
        </p:spPr>
        <p:txBody>
          <a:bodyPr>
            <a:normAutofit fontScale="92500"/>
          </a:bodyPr>
          <a:lstStyle/>
          <a:p>
            <a:pPr algn="just">
              <a:spcBef>
                <a:spcPts val="1200"/>
              </a:spcBef>
            </a:pPr>
            <a:r>
              <a:rPr lang="en-US" dirty="0">
                <a:solidFill>
                  <a:schemeClr val="tx1"/>
                </a:solidFill>
                <a:cs typeface="Damascus"/>
              </a:rPr>
              <a:t>3 ‘think tank’ workshops over a three month period</a:t>
            </a:r>
          </a:p>
          <a:p>
            <a:pPr algn="just">
              <a:spcBef>
                <a:spcPts val="1200"/>
              </a:spcBef>
            </a:pPr>
            <a:r>
              <a:rPr lang="en-AU" b="1" dirty="0">
                <a:solidFill>
                  <a:schemeClr val="tx1"/>
                </a:solidFill>
                <a:cs typeface="Damascus"/>
              </a:rPr>
              <a:t>Think tank 1:  Shared understandings: </a:t>
            </a:r>
            <a:r>
              <a:rPr lang="en-AU" dirty="0">
                <a:solidFill>
                  <a:schemeClr val="tx1"/>
                </a:solidFill>
                <a:cs typeface="Damascus"/>
              </a:rPr>
              <a:t>Overview of collective impact approaches, worldwide literature review of FSUs, developing a shared definition of FSUs </a:t>
            </a:r>
          </a:p>
          <a:p>
            <a:pPr>
              <a:spcBef>
                <a:spcPts val="1200"/>
              </a:spcBef>
            </a:pPr>
            <a:r>
              <a:rPr lang="en-US" b="1" dirty="0">
                <a:solidFill>
                  <a:schemeClr val="tx1"/>
                </a:solidFill>
                <a:cs typeface="Damascus"/>
              </a:rPr>
              <a:t>Tank 2:  Expert Show and Tell: </a:t>
            </a:r>
            <a:br>
              <a:rPr lang="en-US" b="1" dirty="0">
                <a:solidFill>
                  <a:schemeClr val="tx1"/>
                </a:solidFill>
                <a:cs typeface="Damascus"/>
              </a:rPr>
            </a:br>
            <a:r>
              <a:rPr lang="en-US" dirty="0">
                <a:solidFill>
                  <a:schemeClr val="tx1"/>
                </a:solidFill>
                <a:cs typeface="Damascus"/>
              </a:rPr>
              <a:t>Presentations on MACNI, Journey to Social Inclusion, </a:t>
            </a:r>
            <a:r>
              <a:rPr lang="en-AU" dirty="0">
                <a:solidFill>
                  <a:schemeClr val="tx1"/>
                </a:solidFill>
                <a:cs typeface="Damascus"/>
              </a:rPr>
              <a:t>HOMHS, Launch Housing FSU project, Taskforce 1000, Privacy Commission; workshop “from learnings to design”</a:t>
            </a:r>
            <a:endParaRPr lang="en-US" b="1" dirty="0">
              <a:solidFill>
                <a:schemeClr val="tx1"/>
              </a:solidFill>
              <a:cs typeface="Damascus"/>
            </a:endParaRPr>
          </a:p>
          <a:p>
            <a:pPr algn="just">
              <a:spcBef>
                <a:spcPts val="1200"/>
              </a:spcBef>
            </a:pPr>
            <a:r>
              <a:rPr lang="en-US" b="1" dirty="0">
                <a:solidFill>
                  <a:schemeClr val="tx1"/>
                </a:solidFill>
                <a:cs typeface="Damascus"/>
              </a:rPr>
              <a:t>Think Tank 3:  Designing the model: </a:t>
            </a:r>
          </a:p>
          <a:p>
            <a:pPr marL="361950" indent="0" algn="just">
              <a:spcBef>
                <a:spcPts val="0"/>
              </a:spcBef>
              <a:buNone/>
            </a:pPr>
            <a:r>
              <a:rPr lang="en-AU" dirty="0">
                <a:solidFill>
                  <a:schemeClr val="tx1"/>
                </a:solidFill>
                <a:cs typeface="Damascus"/>
              </a:rPr>
              <a:t>Evidence based decision cards: </a:t>
            </a:r>
            <a:r>
              <a:rPr lang="en-AU" i="1" dirty="0">
                <a:solidFill>
                  <a:schemeClr val="tx1"/>
                </a:solidFill>
                <a:cs typeface="Damascus"/>
              </a:rPr>
              <a:t>What we know, and what we need to decide; </a:t>
            </a:r>
            <a:r>
              <a:rPr lang="en-AU" dirty="0">
                <a:solidFill>
                  <a:schemeClr val="tx1"/>
                </a:solidFill>
                <a:cs typeface="Damascus"/>
              </a:rPr>
              <a:t>development of a shared model</a:t>
            </a:r>
          </a:p>
          <a:p>
            <a:pPr algn="just">
              <a:spcBef>
                <a:spcPts val="1200"/>
              </a:spcBef>
            </a:pPr>
            <a:endParaRPr lang="en-US" b="1"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2429920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a:cs typeface="Arial"/>
              </a:rPr>
              <a:t>Frequent Service User Model</a:t>
            </a:r>
          </a:p>
        </p:txBody>
      </p:sp>
      <p:sp>
        <p:nvSpPr>
          <p:cNvPr id="3" name="Content Placeholder 2"/>
          <p:cNvSpPr>
            <a:spLocks noGrp="1"/>
          </p:cNvSpPr>
          <p:nvPr>
            <p:ph idx="1"/>
          </p:nvPr>
        </p:nvSpPr>
        <p:spPr>
          <a:xfrm>
            <a:off x="179095" y="983046"/>
            <a:ext cx="8824479" cy="5068433"/>
          </a:xfrm>
        </p:spPr>
        <p:txBody>
          <a:bodyPr>
            <a:normAutofit fontScale="85000" lnSpcReduction="20000"/>
          </a:bodyPr>
          <a:lstStyle/>
          <a:p>
            <a:pPr marL="285750" indent="-285750">
              <a:spcBef>
                <a:spcPts val="1176"/>
              </a:spcBef>
            </a:pPr>
            <a:r>
              <a:rPr lang="en-US" dirty="0">
                <a:solidFill>
                  <a:schemeClr val="tx1"/>
                </a:solidFill>
                <a:cs typeface="Damascus"/>
              </a:rPr>
              <a:t>Outreach capacity</a:t>
            </a:r>
          </a:p>
          <a:p>
            <a:pPr marL="285750" indent="-285750">
              <a:spcBef>
                <a:spcPts val="1176"/>
              </a:spcBef>
            </a:pPr>
            <a:r>
              <a:rPr lang="en-US" dirty="0">
                <a:solidFill>
                  <a:schemeClr val="tx1"/>
                </a:solidFill>
                <a:cs typeface="Damascus"/>
              </a:rPr>
              <a:t>Secondary consult capacity</a:t>
            </a:r>
          </a:p>
          <a:p>
            <a:pPr marL="285750" indent="-285750" algn="just">
              <a:spcBef>
                <a:spcPts val="1176"/>
              </a:spcBef>
            </a:pPr>
            <a:r>
              <a:rPr lang="en-US" dirty="0">
                <a:solidFill>
                  <a:schemeClr val="tx1"/>
                </a:solidFill>
                <a:cs typeface="Damascus"/>
              </a:rPr>
              <a:t>Practice model incorporates a focus on connectedness and built in worker redundancy.</a:t>
            </a:r>
          </a:p>
          <a:p>
            <a:pPr marL="285750" indent="-285750" algn="just">
              <a:spcBef>
                <a:spcPts val="1176"/>
              </a:spcBef>
            </a:pPr>
            <a:r>
              <a:rPr lang="en-US" dirty="0">
                <a:solidFill>
                  <a:schemeClr val="tx1"/>
                </a:solidFill>
                <a:cs typeface="Damascus"/>
              </a:rPr>
              <a:t>Housing first &amp; housing guarantee</a:t>
            </a:r>
          </a:p>
          <a:p>
            <a:pPr marL="285750" indent="-285750" algn="just">
              <a:spcBef>
                <a:spcPts val="1176"/>
              </a:spcBef>
            </a:pPr>
            <a:r>
              <a:rPr lang="en-US" dirty="0">
                <a:solidFill>
                  <a:schemeClr val="tx1"/>
                </a:solidFill>
                <a:cs typeface="Damascus"/>
              </a:rPr>
              <a:t>Long term step up/step down support if needed – need to ensure that an alert capacity is built in with capacity to respond in a timely way as needed (</a:t>
            </a:r>
            <a:r>
              <a:rPr lang="en-US" dirty="0" err="1">
                <a:solidFill>
                  <a:schemeClr val="tx1"/>
                </a:solidFill>
                <a:cs typeface="Damascus"/>
              </a:rPr>
              <a:t>ie</a:t>
            </a:r>
            <a:r>
              <a:rPr lang="en-US" dirty="0">
                <a:solidFill>
                  <a:schemeClr val="tx1"/>
                </a:solidFill>
                <a:cs typeface="Damascus"/>
              </a:rPr>
              <a:t> like chronic disease management)</a:t>
            </a:r>
          </a:p>
          <a:p>
            <a:pPr marL="285750" indent="-285750" algn="just">
              <a:spcBef>
                <a:spcPts val="1176"/>
              </a:spcBef>
            </a:pPr>
            <a:r>
              <a:rPr lang="en-US" dirty="0">
                <a:solidFill>
                  <a:schemeClr val="tx1"/>
                </a:solidFill>
                <a:cs typeface="Damascus"/>
              </a:rPr>
              <a:t>Establish a relationship to an agency, not a worker in the long term</a:t>
            </a:r>
          </a:p>
          <a:p>
            <a:pPr marL="285750" indent="-285750" algn="just">
              <a:spcBef>
                <a:spcPts val="1176"/>
              </a:spcBef>
            </a:pPr>
            <a:r>
              <a:rPr lang="en-US" dirty="0">
                <a:solidFill>
                  <a:schemeClr val="tx1"/>
                </a:solidFill>
                <a:cs typeface="Damascus"/>
              </a:rPr>
              <a:t>Evaluation – intersect with a social return on investment practitioner or university</a:t>
            </a:r>
          </a:p>
          <a:p>
            <a:pPr marL="285750" indent="-285750" algn="just">
              <a:spcBef>
                <a:spcPts val="1176"/>
              </a:spcBef>
            </a:pPr>
            <a:r>
              <a:rPr lang="en-US" dirty="0">
                <a:solidFill>
                  <a:schemeClr val="tx1"/>
                </a:solidFill>
                <a:cs typeface="Damascus"/>
              </a:rPr>
              <a:t>Part of the work of the team would be to get the client an NDIS package if they are eligible</a:t>
            </a:r>
          </a:p>
          <a:p>
            <a:pPr algn="just">
              <a:spcBef>
                <a:spcPts val="1200"/>
              </a:spcBef>
            </a:pPr>
            <a:endParaRPr lang="en-US"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3955731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095" y="274638"/>
            <a:ext cx="8507705" cy="708408"/>
          </a:xfrm>
        </p:spPr>
        <p:txBody>
          <a:bodyPr>
            <a:normAutofit/>
          </a:bodyPr>
          <a:lstStyle/>
          <a:p>
            <a:r>
              <a:rPr lang="en-US" dirty="0">
                <a:latin typeface="Arial"/>
                <a:cs typeface="Arial"/>
              </a:rPr>
              <a:t>FSU: Critical success factors</a:t>
            </a:r>
          </a:p>
        </p:txBody>
      </p:sp>
      <p:sp>
        <p:nvSpPr>
          <p:cNvPr id="7" name="Content Placeholder 6"/>
          <p:cNvSpPr>
            <a:spLocks noGrp="1"/>
          </p:cNvSpPr>
          <p:nvPr>
            <p:ph idx="1"/>
          </p:nvPr>
        </p:nvSpPr>
        <p:spPr>
          <a:xfrm>
            <a:off x="0" y="1255716"/>
            <a:ext cx="4982086" cy="5252478"/>
          </a:xfrm>
        </p:spPr>
        <p:txBody>
          <a:bodyPr>
            <a:normAutofit fontScale="70000" lnSpcReduction="20000"/>
          </a:bodyPr>
          <a:lstStyle/>
          <a:p>
            <a:pPr algn="just">
              <a:spcBef>
                <a:spcPts val="1080"/>
              </a:spcBef>
            </a:pPr>
            <a:r>
              <a:rPr lang="en-US" b="1" dirty="0">
                <a:solidFill>
                  <a:schemeClr val="tx1"/>
                </a:solidFill>
                <a:cs typeface="Damascus"/>
              </a:rPr>
              <a:t>Collaboration:</a:t>
            </a:r>
            <a:r>
              <a:rPr lang="en-US" dirty="0">
                <a:solidFill>
                  <a:schemeClr val="tx1"/>
                </a:solidFill>
                <a:cs typeface="Damascus"/>
              </a:rPr>
              <a:t> shared vision, philosophy/core values, training, shared approach, language and culture, mechanisms to grow shared practice/coordinate and resolve issues.</a:t>
            </a:r>
          </a:p>
          <a:p>
            <a:pPr algn="just">
              <a:spcBef>
                <a:spcPts val="1080"/>
              </a:spcBef>
            </a:pPr>
            <a:r>
              <a:rPr lang="en-US" dirty="0">
                <a:solidFill>
                  <a:schemeClr val="tx1"/>
                </a:solidFill>
                <a:cs typeface="Damascus"/>
              </a:rPr>
              <a:t>Making Links has a focus on </a:t>
            </a:r>
            <a:r>
              <a:rPr lang="en-US" b="1" dirty="0">
                <a:solidFill>
                  <a:schemeClr val="tx1"/>
                </a:solidFill>
                <a:cs typeface="Damascus"/>
              </a:rPr>
              <a:t>shared practice</a:t>
            </a:r>
            <a:r>
              <a:rPr lang="en-US" dirty="0">
                <a:solidFill>
                  <a:schemeClr val="tx1"/>
                </a:solidFill>
                <a:cs typeface="Damascus"/>
              </a:rPr>
              <a:t> that we direct to this project.</a:t>
            </a:r>
          </a:p>
          <a:p>
            <a:pPr algn="just">
              <a:spcBef>
                <a:spcPts val="1080"/>
              </a:spcBef>
            </a:pPr>
            <a:r>
              <a:rPr lang="en-US" b="1" dirty="0">
                <a:solidFill>
                  <a:schemeClr val="tx1"/>
                </a:solidFill>
                <a:cs typeface="Damascus"/>
              </a:rPr>
              <a:t>The authorising environment is critical.</a:t>
            </a:r>
            <a:endParaRPr lang="en-US" dirty="0">
              <a:solidFill>
                <a:schemeClr val="tx1"/>
              </a:solidFill>
              <a:cs typeface="Damascus"/>
            </a:endParaRPr>
          </a:p>
          <a:p>
            <a:pPr algn="just">
              <a:spcBef>
                <a:spcPts val="1080"/>
              </a:spcBef>
            </a:pPr>
            <a:r>
              <a:rPr lang="en-US" b="1" dirty="0">
                <a:solidFill>
                  <a:schemeClr val="tx1"/>
                </a:solidFill>
                <a:cs typeface="Damascus"/>
              </a:rPr>
              <a:t>Consumer voice</a:t>
            </a:r>
            <a:r>
              <a:rPr lang="en-US" dirty="0">
                <a:solidFill>
                  <a:schemeClr val="tx1"/>
                </a:solidFill>
                <a:cs typeface="Damascus"/>
              </a:rPr>
              <a:t> – build in to our evidence base: an understanding of clients, their view of impact – what the services means to them. Co design with consumers.  Inclusion of a peer support worker.</a:t>
            </a:r>
          </a:p>
          <a:p>
            <a:pPr algn="just">
              <a:spcBef>
                <a:spcPts val="1080"/>
              </a:spcBef>
            </a:pPr>
            <a:r>
              <a:rPr lang="en-US" b="1" dirty="0">
                <a:solidFill>
                  <a:schemeClr val="tx1"/>
                </a:solidFill>
                <a:cs typeface="Damascus"/>
              </a:rPr>
              <a:t>Evaluation</a:t>
            </a:r>
            <a:r>
              <a:rPr lang="en-US" dirty="0">
                <a:solidFill>
                  <a:schemeClr val="tx1"/>
                </a:solidFill>
                <a:cs typeface="Damascus"/>
              </a:rPr>
              <a:t> – domains/meaningful activity (connection), service model design          </a:t>
            </a:r>
          </a:p>
          <a:p>
            <a:pPr algn="just">
              <a:spcBef>
                <a:spcPts val="1080"/>
              </a:spcBef>
            </a:pPr>
            <a:r>
              <a:rPr lang="en-US" b="1" dirty="0">
                <a:solidFill>
                  <a:schemeClr val="tx1"/>
                </a:solidFill>
                <a:cs typeface="Damascus"/>
              </a:rPr>
              <a:t>Openness to reflect/develop/improve</a:t>
            </a:r>
            <a:endParaRPr lang="en-US" dirty="0">
              <a:solidFill>
                <a:schemeClr val="tx1"/>
              </a:solidFill>
              <a:cs typeface="Damascus"/>
            </a:endParaRPr>
          </a:p>
        </p:txBody>
      </p:sp>
      <p:pic>
        <p:nvPicPr>
          <p:cNvPr id="8" name="Picture 7"/>
          <p:cNvPicPr>
            <a:picLocks noChangeAspect="1"/>
          </p:cNvPicPr>
          <p:nvPr/>
        </p:nvPicPr>
        <p:blipFill>
          <a:blip r:embed="rId4"/>
          <a:stretch>
            <a:fillRect/>
          </a:stretch>
        </p:blipFill>
        <p:spPr>
          <a:xfrm>
            <a:off x="5168900" y="1257300"/>
            <a:ext cx="3975100" cy="4330700"/>
          </a:xfrm>
          <a:prstGeom prst="rect">
            <a:avLst/>
          </a:prstGeom>
        </p:spPr>
      </p:pic>
    </p:spTree>
    <p:extLst>
      <p:ext uri="{BB962C8B-B14F-4D97-AF65-F5344CB8AC3E}">
        <p14:creationId xmlns:p14="http://schemas.microsoft.com/office/powerpoint/2010/main" val="1376273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a:cs typeface="Arial"/>
              </a:rPr>
              <a:t>Collaborative Practice Framework</a:t>
            </a:r>
          </a:p>
        </p:txBody>
      </p:sp>
      <p:sp>
        <p:nvSpPr>
          <p:cNvPr id="6" name="Rectangle 5"/>
          <p:cNvSpPr/>
          <p:nvPr/>
        </p:nvSpPr>
        <p:spPr>
          <a:xfrm>
            <a:off x="113969" y="1047186"/>
            <a:ext cx="4509928" cy="4939814"/>
          </a:xfrm>
          <a:prstGeom prst="rect">
            <a:avLst/>
          </a:prstGeom>
        </p:spPr>
        <p:txBody>
          <a:bodyPr wrap="square">
            <a:spAutoFit/>
          </a:bodyPr>
          <a:lstStyle/>
          <a:p>
            <a:pPr algn="just">
              <a:spcBef>
                <a:spcPts val="600"/>
              </a:spcBef>
              <a:tabLst>
                <a:tab pos="3760788" algn="l"/>
              </a:tabLst>
            </a:pPr>
            <a:r>
              <a:rPr lang="en-AU" sz="2000" dirty="0"/>
              <a:t>The Guide includes: </a:t>
            </a:r>
          </a:p>
          <a:p>
            <a:pPr marL="285750" lvl="0" indent="-285750" algn="just">
              <a:spcBef>
                <a:spcPts val="600"/>
              </a:spcBef>
              <a:buFont typeface="Arial"/>
              <a:buChar char="•"/>
              <a:tabLst>
                <a:tab pos="3760788" algn="l"/>
              </a:tabLst>
            </a:pPr>
            <a:r>
              <a:rPr lang="en-AU" sz="2000" b="1" dirty="0"/>
              <a:t>A decision-making guide </a:t>
            </a:r>
            <a:r>
              <a:rPr lang="en-AU" sz="2000" dirty="0"/>
              <a:t>to work through with consumers – assisting the client to identify if cross-sector collaboration would be useful to them, and if so, what the parameters would be.</a:t>
            </a:r>
          </a:p>
          <a:p>
            <a:pPr marL="285750" lvl="0" indent="-285750" algn="just">
              <a:spcBef>
                <a:spcPts val="600"/>
              </a:spcBef>
              <a:buFont typeface="Arial"/>
              <a:buChar char="•"/>
              <a:tabLst>
                <a:tab pos="3760788" algn="l"/>
              </a:tabLst>
            </a:pPr>
            <a:r>
              <a:rPr lang="en-AU" sz="2000" dirty="0"/>
              <a:t>A </a:t>
            </a:r>
            <a:r>
              <a:rPr lang="en-AU" sz="2000" b="1" dirty="0"/>
              <a:t>‘Collaborative Practice Working Guide’ </a:t>
            </a:r>
            <a:r>
              <a:rPr lang="en-AU" sz="2000" dirty="0"/>
              <a:t>– helping inform the arrangements between providers and putting forward a list of possible solutions to the challenges which may arise.</a:t>
            </a:r>
          </a:p>
          <a:p>
            <a:pPr marL="285750" lvl="0" indent="-285750" algn="just">
              <a:spcBef>
                <a:spcPts val="600"/>
              </a:spcBef>
              <a:buFont typeface="Arial"/>
              <a:buChar char="•"/>
              <a:tabLst>
                <a:tab pos="3760788" algn="l"/>
              </a:tabLst>
            </a:pPr>
            <a:r>
              <a:rPr lang="en-AU" sz="2000" dirty="0"/>
              <a:t>A </a:t>
            </a:r>
            <a:r>
              <a:rPr lang="en-AU" sz="2000" b="1" dirty="0"/>
              <a:t>template</a:t>
            </a:r>
            <a:r>
              <a:rPr lang="en-AU" sz="2000" dirty="0"/>
              <a:t> for recording collaborative practice activity across sectors.</a:t>
            </a:r>
          </a:p>
        </p:txBody>
      </p:sp>
      <p:pic>
        <p:nvPicPr>
          <p:cNvPr id="12" name="Picture 11" descr="Collab Practice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7866" y="1076324"/>
            <a:ext cx="4406133" cy="3577021"/>
          </a:xfrm>
          <a:prstGeom prst="rect">
            <a:avLst/>
          </a:prstGeom>
        </p:spPr>
      </p:pic>
      <p:pic>
        <p:nvPicPr>
          <p:cNvPr id="13" name="Picture 12" descr="Collab practice 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0679" y="4653345"/>
            <a:ext cx="4074526" cy="1906933"/>
          </a:xfrm>
          <a:prstGeom prst="rect">
            <a:avLst/>
          </a:prstGeom>
        </p:spPr>
      </p:pic>
    </p:spTree>
    <p:extLst>
      <p:ext uri="{BB962C8B-B14F-4D97-AF65-F5344CB8AC3E}">
        <p14:creationId xmlns:p14="http://schemas.microsoft.com/office/powerpoint/2010/main" val="1073146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a:cs typeface="Arial"/>
              </a:rPr>
              <a:t>Collaborative Practice Learnings</a:t>
            </a:r>
          </a:p>
        </p:txBody>
      </p:sp>
      <p:sp>
        <p:nvSpPr>
          <p:cNvPr id="3" name="Content Placeholder 2"/>
          <p:cNvSpPr>
            <a:spLocks noGrp="1"/>
          </p:cNvSpPr>
          <p:nvPr>
            <p:ph idx="1"/>
          </p:nvPr>
        </p:nvSpPr>
        <p:spPr/>
        <p:txBody>
          <a:bodyPr vert="horz" lIns="91440" tIns="45720" rIns="91440" bIns="45720" rtlCol="0">
            <a:normAutofit/>
          </a:bodyPr>
          <a:lstStyle/>
          <a:p>
            <a:pPr algn="just">
              <a:spcBef>
                <a:spcPts val="1200"/>
              </a:spcBef>
            </a:pPr>
            <a:r>
              <a:rPr lang="en-US" dirty="0">
                <a:solidFill>
                  <a:srgbClr val="008000"/>
                </a:solidFill>
                <a:latin typeface="Browallia New" panose="020B0604020202020204" pitchFamily="34" charset="-34"/>
                <a:cs typeface="Browallia New" panose="020B0604020202020204" pitchFamily="34" charset="-34"/>
              </a:rPr>
              <a:t>Capacity for collaboration has improved in the past four years</a:t>
            </a:r>
          </a:p>
          <a:p>
            <a:pPr algn="just">
              <a:spcBef>
                <a:spcPts val="1200"/>
              </a:spcBef>
            </a:pPr>
            <a:r>
              <a:rPr lang="en-US" dirty="0">
                <a:solidFill>
                  <a:srgbClr val="008000"/>
                </a:solidFill>
                <a:latin typeface="Browallia New" panose="020B0604020202020204" pitchFamily="34" charset="-34"/>
                <a:cs typeface="Browallia New" panose="020B0604020202020204" pitchFamily="34" charset="-34"/>
              </a:rPr>
              <a:t>An authorising environment and resources are necessary to adequately drive cross sector change</a:t>
            </a:r>
          </a:p>
          <a:p>
            <a:pPr algn="just">
              <a:spcBef>
                <a:spcPts val="1200"/>
              </a:spcBef>
            </a:pPr>
            <a:r>
              <a:rPr lang="en-US" dirty="0">
                <a:solidFill>
                  <a:srgbClr val="008000"/>
                </a:solidFill>
                <a:latin typeface="Browallia New" panose="020B0604020202020204" pitchFamily="34" charset="-34"/>
                <a:cs typeface="Browallia New" panose="020B0604020202020204" pitchFamily="34" charset="-34"/>
              </a:rPr>
              <a:t>Co design should occur with consumers</a:t>
            </a:r>
          </a:p>
          <a:p>
            <a:pPr algn="just">
              <a:spcBef>
                <a:spcPts val="1200"/>
              </a:spcBef>
            </a:pPr>
            <a:r>
              <a:rPr lang="en-US" dirty="0">
                <a:solidFill>
                  <a:srgbClr val="008000"/>
                </a:solidFill>
                <a:latin typeface="Browallia New" panose="020B0604020202020204" pitchFamily="34" charset="-34"/>
                <a:cs typeface="Browallia New" panose="020B0604020202020204" pitchFamily="34" charset="-34"/>
              </a:rPr>
              <a:t>What elements work well:</a:t>
            </a:r>
          </a:p>
          <a:p>
            <a:pPr lvl="1"/>
            <a:r>
              <a:rPr lang="en-US" sz="2000" dirty="0">
                <a:solidFill>
                  <a:srgbClr val="008000"/>
                </a:solidFill>
                <a:latin typeface="Browallia New" panose="020B0604020202020204" pitchFamily="34" charset="-34"/>
                <a:cs typeface="Browallia New" panose="020B0604020202020204" pitchFamily="34" charset="-34"/>
              </a:rPr>
              <a:t>Clarity about information sharing &amp; roles</a:t>
            </a:r>
          </a:p>
          <a:p>
            <a:pPr lvl="1"/>
            <a:r>
              <a:rPr lang="en-US" sz="2000" dirty="0">
                <a:solidFill>
                  <a:srgbClr val="008000"/>
                </a:solidFill>
                <a:latin typeface="Browallia New" panose="020B0604020202020204" pitchFamily="34" charset="-34"/>
                <a:cs typeface="Browallia New" panose="020B0604020202020204" pitchFamily="34" charset="-34"/>
              </a:rPr>
              <a:t>Key contact/coordinator</a:t>
            </a:r>
          </a:p>
          <a:p>
            <a:pPr lvl="1"/>
            <a:r>
              <a:rPr lang="en-US" sz="2000" dirty="0">
                <a:solidFill>
                  <a:srgbClr val="008000"/>
                </a:solidFill>
                <a:latin typeface="Browallia New" panose="020B0604020202020204" pitchFamily="34" charset="-34"/>
                <a:cs typeface="Browallia New" panose="020B0604020202020204" pitchFamily="34" charset="-34"/>
              </a:rPr>
              <a:t>Cross sector networking</a:t>
            </a:r>
          </a:p>
          <a:p>
            <a:pPr lvl="1"/>
            <a:endParaRPr lang="en-US" dirty="0"/>
          </a:p>
        </p:txBody>
      </p:sp>
    </p:spTree>
    <p:extLst>
      <p:ext uri="{BB962C8B-B14F-4D97-AF65-F5344CB8AC3E}">
        <p14:creationId xmlns:p14="http://schemas.microsoft.com/office/powerpoint/2010/main" val="1769996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a:cs typeface="Arial"/>
              </a:rPr>
              <a:t>Making Links: Overall learnings</a:t>
            </a:r>
          </a:p>
        </p:txBody>
      </p:sp>
      <p:sp>
        <p:nvSpPr>
          <p:cNvPr id="3" name="Content Placeholder 2"/>
          <p:cNvSpPr>
            <a:spLocks noGrp="1"/>
          </p:cNvSpPr>
          <p:nvPr>
            <p:ph idx="1"/>
          </p:nvPr>
        </p:nvSpPr>
        <p:spPr/>
        <p:txBody>
          <a:bodyPr>
            <a:normAutofit/>
          </a:bodyPr>
          <a:lstStyle/>
          <a:p>
            <a:r>
              <a:rPr lang="en-AU" dirty="0">
                <a:solidFill>
                  <a:srgbClr val="008000"/>
                </a:solidFill>
              </a:rPr>
              <a:t>Enormous commitment and goodwill but agencies are too stretched</a:t>
            </a:r>
          </a:p>
          <a:p>
            <a:r>
              <a:rPr lang="en-AU" dirty="0">
                <a:solidFill>
                  <a:srgbClr val="008000"/>
                </a:solidFill>
              </a:rPr>
              <a:t>DHHS authorisation</a:t>
            </a:r>
          </a:p>
          <a:p>
            <a:r>
              <a:rPr lang="en-US" dirty="0">
                <a:solidFill>
                  <a:srgbClr val="008000"/>
                </a:solidFill>
              </a:rPr>
              <a:t>Resourcing is essential ($13,000 DHHS Central)</a:t>
            </a:r>
          </a:p>
          <a:p>
            <a:r>
              <a:rPr lang="en-US" dirty="0">
                <a:solidFill>
                  <a:srgbClr val="008000"/>
                </a:solidFill>
              </a:rPr>
              <a:t>Personalities have an impact: not everyone is built for easy collaboration</a:t>
            </a:r>
          </a:p>
          <a:p>
            <a:r>
              <a:rPr lang="en-US" dirty="0">
                <a:solidFill>
                  <a:srgbClr val="008000"/>
                </a:solidFill>
              </a:rPr>
              <a:t>Progressing each priority was a huge undertaking – requiring working groups, workshops, reports, resources.</a:t>
            </a:r>
          </a:p>
          <a:p>
            <a:r>
              <a:rPr lang="en-AU" dirty="0">
                <a:solidFill>
                  <a:srgbClr val="008000"/>
                </a:solidFill>
              </a:rPr>
              <a:t>Planners/Networkers were too ambitious</a:t>
            </a:r>
          </a:p>
          <a:p>
            <a:endParaRPr lang="en-US" dirty="0">
              <a:solidFill>
                <a:srgbClr val="008000"/>
              </a:solidFill>
              <a:cs typeface="Browallia New" panose="020B0604020202020204" pitchFamily="34" charset="-34"/>
            </a:endParaRPr>
          </a:p>
        </p:txBody>
      </p:sp>
    </p:spTree>
    <p:extLst>
      <p:ext uri="{BB962C8B-B14F-4D97-AF65-F5344CB8AC3E}">
        <p14:creationId xmlns:p14="http://schemas.microsoft.com/office/powerpoint/2010/main" val="3655515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a:cs typeface="Arial"/>
              </a:rPr>
              <a:t>What would we do differently? </a:t>
            </a:r>
          </a:p>
        </p:txBody>
      </p:sp>
      <p:sp>
        <p:nvSpPr>
          <p:cNvPr id="3" name="Content Placeholder 2"/>
          <p:cNvSpPr>
            <a:spLocks noGrp="1"/>
          </p:cNvSpPr>
          <p:nvPr>
            <p:ph idx="1"/>
          </p:nvPr>
        </p:nvSpPr>
        <p:spPr>
          <a:xfrm>
            <a:off x="457200" y="1276350"/>
            <a:ext cx="8229600" cy="5231843"/>
          </a:xfrm>
        </p:spPr>
        <p:txBody>
          <a:bodyPr>
            <a:normAutofit/>
          </a:bodyPr>
          <a:lstStyle/>
          <a:p>
            <a:pPr algn="just">
              <a:spcBef>
                <a:spcPts val="1200"/>
              </a:spcBef>
            </a:pPr>
            <a:r>
              <a:rPr lang="en-AU" dirty="0">
                <a:solidFill>
                  <a:srgbClr val="008000"/>
                </a:solidFill>
                <a:latin typeface="Browallia New" panose="020B0604020202020204" pitchFamily="34" charset="-34"/>
                <a:cs typeface="Browallia New" panose="020B0604020202020204" pitchFamily="34" charset="-34"/>
              </a:rPr>
              <a:t>More engagement with DHHS - focus was grass roots</a:t>
            </a:r>
          </a:p>
          <a:p>
            <a:pPr algn="just">
              <a:spcBef>
                <a:spcPts val="1200"/>
              </a:spcBef>
            </a:pPr>
            <a:r>
              <a:rPr lang="en-AU" dirty="0">
                <a:solidFill>
                  <a:srgbClr val="008000"/>
                </a:solidFill>
                <a:latin typeface="Browallia New" panose="020B0604020202020204" pitchFamily="34" charset="-34"/>
                <a:cs typeface="Browallia New" panose="020B0604020202020204" pitchFamily="34" charset="-34"/>
              </a:rPr>
              <a:t>Overly ambitious – attempting change across three Sectors; really looking at reform</a:t>
            </a:r>
          </a:p>
          <a:p>
            <a:pPr algn="just">
              <a:spcBef>
                <a:spcPts val="1200"/>
              </a:spcBef>
            </a:pPr>
            <a:r>
              <a:rPr lang="en-AU" dirty="0">
                <a:solidFill>
                  <a:srgbClr val="008000"/>
                </a:solidFill>
                <a:latin typeface="Browallia New" panose="020B0604020202020204" pitchFamily="34" charset="-34"/>
                <a:cs typeface="Browallia New" panose="020B0604020202020204" pitchFamily="34" charset="-34"/>
              </a:rPr>
              <a:t>Break people up into catchment areas for networking so that they could build on collaboration at forums</a:t>
            </a:r>
          </a:p>
          <a:p>
            <a:pPr algn="just">
              <a:spcBef>
                <a:spcPts val="1200"/>
              </a:spcBef>
            </a:pPr>
            <a:r>
              <a:rPr lang="en-AU" dirty="0">
                <a:solidFill>
                  <a:srgbClr val="008000"/>
                </a:solidFill>
                <a:latin typeface="Browallia New" panose="020B0604020202020204" pitchFamily="34" charset="-34"/>
                <a:cs typeface="Browallia New" panose="020B0604020202020204" pitchFamily="34" charset="-34"/>
              </a:rPr>
              <a:t>Choose one priority activity, rather than four</a:t>
            </a:r>
          </a:p>
          <a:p>
            <a:pPr algn="just">
              <a:spcBef>
                <a:spcPts val="1200"/>
              </a:spcBef>
            </a:pPr>
            <a:r>
              <a:rPr lang="en-AU" dirty="0">
                <a:solidFill>
                  <a:srgbClr val="008000"/>
                </a:solidFill>
                <a:latin typeface="Browallia New" panose="020B0604020202020204" pitchFamily="34" charset="-34"/>
                <a:cs typeface="Browallia New" panose="020B0604020202020204" pitchFamily="34" charset="-34"/>
              </a:rPr>
              <a:t>Producing resources is useful but costly</a:t>
            </a:r>
          </a:p>
          <a:p>
            <a:pPr algn="just">
              <a:spcBef>
                <a:spcPts val="1200"/>
              </a:spcBef>
            </a:pPr>
            <a:endParaRPr lang="en-US"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1978293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a:cs typeface="Arial"/>
              </a:rPr>
              <a:t>Thanks</a:t>
            </a:r>
          </a:p>
        </p:txBody>
      </p:sp>
      <p:sp>
        <p:nvSpPr>
          <p:cNvPr id="3" name="Content Placeholder 2"/>
          <p:cNvSpPr>
            <a:spLocks noGrp="1"/>
          </p:cNvSpPr>
          <p:nvPr>
            <p:ph idx="1"/>
          </p:nvPr>
        </p:nvSpPr>
        <p:spPr/>
        <p:txBody>
          <a:bodyPr>
            <a:normAutofit/>
          </a:bodyPr>
          <a:lstStyle/>
          <a:p>
            <a:pPr algn="just">
              <a:spcBef>
                <a:spcPts val="1200"/>
              </a:spcBef>
            </a:pPr>
            <a:r>
              <a:rPr lang="en-US" dirty="0">
                <a:solidFill>
                  <a:schemeClr val="tx1"/>
                </a:solidFill>
                <a:cs typeface="Browallia New" panose="020B0604020202020204" pitchFamily="34" charset="-34"/>
              </a:rPr>
              <a:t>Enormous thanks to the Steering Group members. Particular thanks to: Victor Bilous, Maryann Croatto, Brendan Pearl, Dean Alexander, Gordon </a:t>
            </a:r>
            <a:r>
              <a:rPr lang="en-US" dirty="0" err="1">
                <a:solidFill>
                  <a:schemeClr val="tx1"/>
                </a:solidFill>
                <a:cs typeface="Browallia New" panose="020B0604020202020204" pitchFamily="34" charset="-34"/>
              </a:rPr>
              <a:t>Conochie</a:t>
            </a:r>
            <a:r>
              <a:rPr lang="en-US" dirty="0">
                <a:solidFill>
                  <a:schemeClr val="tx1"/>
                </a:solidFill>
                <a:cs typeface="Browallia New" panose="020B0604020202020204" pitchFamily="34" charset="-34"/>
              </a:rPr>
              <a:t>, Caddy Purdy, Phil Watson, RDNS/Bolton Clarke </a:t>
            </a:r>
          </a:p>
          <a:p>
            <a:pPr algn="just">
              <a:spcBef>
                <a:spcPts val="1200"/>
              </a:spcBef>
            </a:pPr>
            <a:r>
              <a:rPr lang="en-US" dirty="0">
                <a:solidFill>
                  <a:schemeClr val="tx1"/>
                </a:solidFill>
                <a:cs typeface="Browallia New" panose="020B0604020202020204" pitchFamily="34" charset="-34"/>
              </a:rPr>
              <a:t>Planners/Networkers: Louise Richardson, John Quiroga, Grant Liptrot, Kate Patterson</a:t>
            </a:r>
          </a:p>
          <a:p>
            <a:pPr algn="just">
              <a:spcBef>
                <a:spcPts val="1200"/>
              </a:spcBef>
            </a:pPr>
            <a:r>
              <a:rPr lang="en-US" dirty="0">
                <a:solidFill>
                  <a:schemeClr val="tx1"/>
                </a:solidFill>
                <a:cs typeface="Browallia New" panose="020B0604020202020204" pitchFamily="34" charset="-34"/>
              </a:rPr>
              <a:t>Workshop participants</a:t>
            </a:r>
          </a:p>
          <a:p>
            <a:pPr algn="just">
              <a:spcBef>
                <a:spcPts val="1200"/>
              </a:spcBef>
            </a:pPr>
            <a:r>
              <a:rPr lang="en-US" dirty="0">
                <a:solidFill>
                  <a:schemeClr val="tx1"/>
                </a:solidFill>
                <a:cs typeface="Browallia New" panose="020B0604020202020204" pitchFamily="34" charset="-34"/>
              </a:rPr>
              <a:t>DHHS Homelessness &amp; Accommodation Support</a:t>
            </a:r>
          </a:p>
          <a:p>
            <a:pPr algn="just">
              <a:spcBef>
                <a:spcPts val="1200"/>
              </a:spcBef>
            </a:pPr>
            <a:r>
              <a:rPr lang="en-US" dirty="0">
                <a:solidFill>
                  <a:schemeClr val="tx1"/>
                </a:solidFill>
                <a:cs typeface="Browallia New" panose="020B0604020202020204" pitchFamily="34" charset="-34"/>
              </a:rPr>
              <a:t>NWMPHN</a:t>
            </a:r>
          </a:p>
        </p:txBody>
      </p:sp>
    </p:spTree>
    <p:extLst>
      <p:ext uri="{BB962C8B-B14F-4D97-AF65-F5344CB8AC3E}">
        <p14:creationId xmlns:p14="http://schemas.microsoft.com/office/powerpoint/2010/main" val="3022094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9365FD-4A4F-4720-9837-2737A46055D4}"/>
              </a:ext>
            </a:extLst>
          </p:cNvPr>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29" name="Picture 7">
            <a:extLst>
              <a:ext uri="{FF2B5EF4-FFF2-40B4-BE49-F238E27FC236}">
                <a16:creationId xmlns:a16="http://schemas.microsoft.com/office/drawing/2014/main" id="{26F2464E-4619-40D2-8E51-F37C7D1B8D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2355"/>
            <a:ext cx="9144000" cy="505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38744AD-DED1-455A-A578-67AECC93D4DB}"/>
              </a:ext>
            </a:extLst>
          </p:cNvPr>
          <p:cNvSpPr txBox="1"/>
          <p:nvPr/>
        </p:nvSpPr>
        <p:spPr>
          <a:xfrm>
            <a:off x="583096" y="523461"/>
            <a:ext cx="5850834" cy="523220"/>
          </a:xfrm>
          <a:prstGeom prst="rect">
            <a:avLst/>
          </a:prstGeom>
          <a:noFill/>
        </p:spPr>
        <p:txBody>
          <a:bodyPr wrap="square" rtlCol="0">
            <a:spAutoFit/>
          </a:bodyPr>
          <a:lstStyle/>
          <a:p>
            <a:r>
              <a:rPr lang="en-AU" sz="2800" b="1" dirty="0"/>
              <a:t> </a:t>
            </a:r>
          </a:p>
        </p:txBody>
      </p:sp>
      <p:pic>
        <p:nvPicPr>
          <p:cNvPr id="30" name="Picture 4">
            <a:extLst>
              <a:ext uri="{FF2B5EF4-FFF2-40B4-BE49-F238E27FC236}">
                <a16:creationId xmlns:a16="http://schemas.microsoft.com/office/drawing/2014/main" id="{CEE4D974-21DA-4ED2-BBB5-013DA29E11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5639" b="88882"/>
          <a:stretch>
            <a:fillRect/>
          </a:stretch>
        </p:blipFill>
        <p:spPr bwMode="auto">
          <a:xfrm>
            <a:off x="0" y="-1622683"/>
            <a:ext cx="9144000" cy="2791314"/>
          </a:xfrm>
          <a:prstGeom prst="rect">
            <a:avLst/>
          </a:prstGeom>
          <a:noFill/>
          <a:ln>
            <a:noFill/>
          </a:ln>
        </p:spPr>
      </p:pic>
      <p:sp>
        <p:nvSpPr>
          <p:cNvPr id="31" name="TextBox 30">
            <a:extLst>
              <a:ext uri="{FF2B5EF4-FFF2-40B4-BE49-F238E27FC236}">
                <a16:creationId xmlns:a16="http://schemas.microsoft.com/office/drawing/2014/main" id="{042CC729-510F-418E-B047-01E0A6A5AD99}"/>
              </a:ext>
            </a:extLst>
          </p:cNvPr>
          <p:cNvSpPr txBox="1"/>
          <p:nvPr/>
        </p:nvSpPr>
        <p:spPr>
          <a:xfrm>
            <a:off x="655637" y="377938"/>
            <a:ext cx="8084172" cy="523220"/>
          </a:xfrm>
          <a:prstGeom prst="rect">
            <a:avLst/>
          </a:prstGeom>
          <a:noFill/>
        </p:spPr>
        <p:txBody>
          <a:bodyPr wrap="square" rtlCol="0">
            <a:spAutoFit/>
          </a:bodyPr>
          <a:lstStyle/>
          <a:p>
            <a:r>
              <a:rPr lang="en-AU" sz="2800" b="1" dirty="0">
                <a:solidFill>
                  <a:schemeClr val="bg1"/>
                </a:solidFill>
              </a:rPr>
              <a:t>Developments impacting cross-sector collaboration </a:t>
            </a:r>
          </a:p>
        </p:txBody>
      </p:sp>
      <p:sp>
        <p:nvSpPr>
          <p:cNvPr id="32" name="TextBox 1">
            <a:extLst>
              <a:ext uri="{FF2B5EF4-FFF2-40B4-BE49-F238E27FC236}">
                <a16:creationId xmlns:a16="http://schemas.microsoft.com/office/drawing/2014/main" id="{738FDBCB-390B-43F9-95D6-1AB3ED6ED755}"/>
              </a:ext>
            </a:extLst>
          </p:cNvPr>
          <p:cNvSpPr txBox="1">
            <a:spLocks noChangeArrowheads="1"/>
          </p:cNvSpPr>
          <p:nvPr/>
        </p:nvSpPr>
        <p:spPr bwMode="auto">
          <a:xfrm>
            <a:off x="655638" y="1620838"/>
            <a:ext cx="7924800"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8163" indent="-538163">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450850" indent="-450850">
              <a:buFont typeface="Wingdings" panose="05000000000000000000" pitchFamily="2" charset="2"/>
              <a:buChar char="q"/>
              <a:defRPr/>
            </a:pPr>
            <a:r>
              <a:rPr lang="en-AU" altLang="en-US" sz="2000" dirty="0">
                <a:latin typeface="+mn-lt"/>
              </a:rPr>
              <a:t>There are multiple reforms &amp; system wide developments currently underway which will have an impact on future cross-sector collaborations between AOD, Mental Health, Homelessness &amp; other service sectors</a:t>
            </a:r>
          </a:p>
          <a:p>
            <a:pPr marL="450850" indent="-450850">
              <a:buFont typeface="Wingdings" panose="05000000000000000000" pitchFamily="2" charset="2"/>
              <a:buChar char="q"/>
              <a:defRPr/>
            </a:pPr>
            <a:endParaRPr lang="en-AU" altLang="en-US" sz="2000" dirty="0">
              <a:latin typeface="+mn-lt"/>
            </a:endParaRPr>
          </a:p>
          <a:p>
            <a:pPr marL="450850" indent="-450850">
              <a:buFont typeface="Wingdings" panose="05000000000000000000" pitchFamily="2" charset="2"/>
              <a:buChar char="q"/>
              <a:defRPr/>
            </a:pPr>
            <a:r>
              <a:rPr lang="en-AU" altLang="en-US" sz="2000" dirty="0">
                <a:latin typeface="+mn-lt"/>
              </a:rPr>
              <a:t>For example :</a:t>
            </a:r>
          </a:p>
          <a:p>
            <a:pPr marL="450850" indent="-450850">
              <a:buFont typeface="Wingdings" panose="05000000000000000000" pitchFamily="2" charset="2"/>
              <a:buChar char="q"/>
              <a:defRPr/>
            </a:pPr>
            <a:endParaRPr lang="en-AU" altLang="en-US" sz="900" dirty="0">
              <a:latin typeface="+mn-lt"/>
            </a:endParaRPr>
          </a:p>
          <a:p>
            <a:pPr marL="987425" lvl="1" indent="-536575">
              <a:buFont typeface="Wingdings" panose="05000000000000000000" pitchFamily="2" charset="2"/>
              <a:buChar char="Ø"/>
              <a:defRPr/>
            </a:pPr>
            <a:r>
              <a:rPr lang="en-AU" altLang="en-US" sz="2000" b="1" dirty="0">
                <a:latin typeface="+mn-lt"/>
              </a:rPr>
              <a:t>Royal Commission into Mental Health System </a:t>
            </a:r>
            <a:r>
              <a:rPr lang="en-AU" altLang="en-US" sz="2000" dirty="0">
                <a:latin typeface="+mn-lt"/>
              </a:rPr>
              <a:t>(VIC)</a:t>
            </a:r>
          </a:p>
          <a:p>
            <a:pPr marL="450850" lvl="1" indent="0">
              <a:defRPr/>
            </a:pPr>
            <a:endParaRPr lang="en-AU" altLang="en-US" sz="500" dirty="0">
              <a:latin typeface="+mn-lt"/>
            </a:endParaRPr>
          </a:p>
          <a:p>
            <a:pPr marL="987425" lvl="1" indent="-536575">
              <a:buFont typeface="Wingdings" panose="05000000000000000000" pitchFamily="2" charset="2"/>
              <a:buChar char="Ø"/>
              <a:defRPr/>
            </a:pPr>
            <a:r>
              <a:rPr lang="en-AU" altLang="en-US" sz="2000" b="1" dirty="0">
                <a:latin typeface="+mn-lt"/>
              </a:rPr>
              <a:t>Parliamentary Inquiry into Homelessness </a:t>
            </a:r>
            <a:r>
              <a:rPr lang="en-AU" altLang="en-US" sz="2000" dirty="0">
                <a:latin typeface="+mn-lt"/>
              </a:rPr>
              <a:t>(VIC)</a:t>
            </a:r>
          </a:p>
          <a:p>
            <a:pPr marL="987425" lvl="1" indent="-536575">
              <a:buFont typeface="Wingdings" panose="05000000000000000000" pitchFamily="2" charset="2"/>
              <a:buChar char="Ø"/>
              <a:defRPr/>
            </a:pPr>
            <a:endParaRPr lang="en-AU" altLang="en-US" sz="500" dirty="0">
              <a:latin typeface="+mn-lt"/>
            </a:endParaRPr>
          </a:p>
          <a:p>
            <a:pPr marL="987425" lvl="1" indent="-536575">
              <a:buFont typeface="Wingdings" panose="05000000000000000000" pitchFamily="2" charset="2"/>
              <a:buChar char="Ø"/>
              <a:defRPr/>
            </a:pPr>
            <a:r>
              <a:rPr lang="en-AU" altLang="en-US" sz="2000" b="1" dirty="0">
                <a:latin typeface="+mn-lt"/>
              </a:rPr>
              <a:t>Family Violence (FV) reforms </a:t>
            </a:r>
            <a:r>
              <a:rPr lang="en-AU" altLang="en-US" sz="2000" dirty="0">
                <a:latin typeface="+mn-lt"/>
              </a:rPr>
              <a:t>– e.g. introduction of Support &amp; Safety Hubs, specialist FV courts, information sharing schemes &amp; MARAM</a:t>
            </a:r>
          </a:p>
          <a:p>
            <a:pPr marL="987425" lvl="1" indent="-536575">
              <a:buFont typeface="Wingdings" panose="05000000000000000000" pitchFamily="2" charset="2"/>
              <a:buChar char="Ø"/>
              <a:defRPr/>
            </a:pPr>
            <a:r>
              <a:rPr lang="en-AU" altLang="en-US" sz="2000" b="1" dirty="0">
                <a:latin typeface="+mn-lt"/>
              </a:rPr>
              <a:t>NDIS legislation review</a:t>
            </a:r>
          </a:p>
          <a:p>
            <a:pPr marL="987425" lvl="1" indent="-536575">
              <a:buFont typeface="Wingdings" panose="05000000000000000000" pitchFamily="2" charset="2"/>
              <a:buChar char="Ø"/>
              <a:defRPr/>
            </a:pPr>
            <a:r>
              <a:rPr lang="en-AU" altLang="en-US" sz="2000" b="1" dirty="0">
                <a:latin typeface="+mn-lt"/>
              </a:rPr>
              <a:t>Implementation of VADC</a:t>
            </a:r>
          </a:p>
          <a:p>
            <a:pPr marL="450850" indent="-450850">
              <a:buFont typeface="Wingdings" panose="05000000000000000000" pitchFamily="2" charset="2"/>
              <a:buChar char="q"/>
              <a:defRPr/>
            </a:pPr>
            <a:endParaRPr lang="en-AU" altLang="en-US" sz="2000" dirty="0">
              <a:latin typeface="+mn-lt"/>
            </a:endParaRPr>
          </a:p>
          <a:p>
            <a:pPr marL="450850" indent="-450850">
              <a:buFont typeface="Wingdings" panose="05000000000000000000" pitchFamily="2" charset="2"/>
              <a:buChar char="q"/>
              <a:defRPr/>
            </a:pPr>
            <a:endParaRPr lang="en-AU" altLang="en-US" sz="2000" dirty="0">
              <a:latin typeface="+mn-lt"/>
            </a:endParaRPr>
          </a:p>
          <a:p>
            <a:pPr marL="450850" indent="-450850">
              <a:buFont typeface="Wingdings" panose="05000000000000000000" pitchFamily="2" charset="2"/>
              <a:buChar char="q"/>
              <a:defRPr/>
            </a:pPr>
            <a:endParaRPr lang="en-AU" altLang="en-US" sz="2000" dirty="0">
              <a:latin typeface="+mn-lt"/>
            </a:endParaRPr>
          </a:p>
        </p:txBody>
      </p:sp>
    </p:spTree>
    <p:extLst>
      <p:ext uri="{BB962C8B-B14F-4D97-AF65-F5344CB8AC3E}">
        <p14:creationId xmlns:p14="http://schemas.microsoft.com/office/powerpoint/2010/main" val="3882454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a:cs typeface="Arial"/>
              </a:rPr>
              <a:t>Objectives </a:t>
            </a:r>
          </a:p>
        </p:txBody>
      </p:sp>
      <p:pic>
        <p:nvPicPr>
          <p:cNvPr id="4" name="Picture 4">
            <a:extLst>
              <a:ext uri="{FF2B5EF4-FFF2-40B4-BE49-F238E27FC236}">
                <a16:creationId xmlns:a16="http://schemas.microsoft.com/office/drawing/2014/main" id="{908AB2D4-59B6-4A5A-8EE6-08158B0297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5639" b="88882"/>
          <a:stretch>
            <a:fillRect/>
          </a:stretch>
        </p:blipFill>
        <p:spPr bwMode="auto">
          <a:xfrm>
            <a:off x="0" y="-1622683"/>
            <a:ext cx="9144000" cy="2791314"/>
          </a:xfrm>
          <a:prstGeom prst="rect">
            <a:avLst/>
          </a:prstGeom>
          <a:noFill/>
          <a:ln>
            <a:noFill/>
          </a:ln>
        </p:spPr>
      </p:pic>
      <p:sp>
        <p:nvSpPr>
          <p:cNvPr id="5" name="TextBox 4">
            <a:extLst>
              <a:ext uri="{FF2B5EF4-FFF2-40B4-BE49-F238E27FC236}">
                <a16:creationId xmlns:a16="http://schemas.microsoft.com/office/drawing/2014/main" id="{68AF1238-285A-45F2-94D6-288A7ED62219}"/>
              </a:ext>
            </a:extLst>
          </p:cNvPr>
          <p:cNvSpPr txBox="1"/>
          <p:nvPr/>
        </p:nvSpPr>
        <p:spPr>
          <a:xfrm>
            <a:off x="655638" y="377938"/>
            <a:ext cx="4802114" cy="584775"/>
          </a:xfrm>
          <a:prstGeom prst="rect">
            <a:avLst/>
          </a:prstGeom>
          <a:noFill/>
        </p:spPr>
        <p:txBody>
          <a:bodyPr wrap="square" rtlCol="0">
            <a:spAutoFit/>
          </a:bodyPr>
          <a:lstStyle/>
          <a:p>
            <a:r>
              <a:rPr lang="en-AU" sz="3200" b="1" dirty="0">
                <a:solidFill>
                  <a:schemeClr val="bg1"/>
                </a:solidFill>
              </a:rPr>
              <a:t>Objectives</a:t>
            </a:r>
          </a:p>
        </p:txBody>
      </p:sp>
      <p:sp>
        <p:nvSpPr>
          <p:cNvPr id="6" name="TextBox 1">
            <a:extLst>
              <a:ext uri="{FF2B5EF4-FFF2-40B4-BE49-F238E27FC236}">
                <a16:creationId xmlns:a16="http://schemas.microsoft.com/office/drawing/2014/main" id="{18B8CB06-032D-4636-96F8-837C8B58E8C5}"/>
              </a:ext>
            </a:extLst>
          </p:cNvPr>
          <p:cNvSpPr txBox="1">
            <a:spLocks noChangeArrowheads="1"/>
          </p:cNvSpPr>
          <p:nvPr/>
        </p:nvSpPr>
        <p:spPr bwMode="auto">
          <a:xfrm>
            <a:off x="655638" y="1620838"/>
            <a:ext cx="79248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8163" indent="-538163">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0">
              <a:defRPr/>
            </a:pPr>
            <a:r>
              <a:rPr lang="en-AU" altLang="en-US" sz="2000" dirty="0">
                <a:latin typeface="+mn-lt"/>
              </a:rPr>
              <a:t>Since its inception in 2015 </a:t>
            </a:r>
            <a:r>
              <a:rPr lang="en-AU" altLang="en-US" sz="2000" b="1" dirty="0">
                <a:latin typeface="+mn-lt"/>
              </a:rPr>
              <a:t>MAKING LINKS </a:t>
            </a:r>
            <a:r>
              <a:rPr lang="en-AU" altLang="en-US" sz="2000" dirty="0">
                <a:latin typeface="+mn-lt"/>
              </a:rPr>
              <a:t>has sought to promote effective cross-sector collaboration between the AOD, Mental Health &amp; Homelessness sectors across Melbourne’s North &amp; West.</a:t>
            </a:r>
          </a:p>
          <a:p>
            <a:pPr marL="0" indent="0">
              <a:defRPr/>
            </a:pPr>
            <a:endParaRPr lang="en-AU" altLang="en-US" sz="2000" dirty="0">
              <a:latin typeface="+mn-lt"/>
            </a:endParaRPr>
          </a:p>
          <a:p>
            <a:pPr marL="0" indent="0">
              <a:defRPr/>
            </a:pPr>
            <a:endParaRPr lang="en-AU" altLang="en-US" sz="2000" dirty="0"/>
          </a:p>
          <a:p>
            <a:pPr marL="0" indent="0">
              <a:defRPr/>
            </a:pPr>
            <a:r>
              <a:rPr lang="en-AU" altLang="en-US" sz="2000" dirty="0">
                <a:latin typeface="+mn-lt"/>
              </a:rPr>
              <a:t>As the project is now coming to an end we wish to:</a:t>
            </a:r>
          </a:p>
          <a:p>
            <a:pPr marL="0" indent="0">
              <a:defRPr/>
            </a:pPr>
            <a:endParaRPr lang="en-AU" altLang="en-US" sz="2000" dirty="0">
              <a:latin typeface="+mn-lt"/>
            </a:endParaRPr>
          </a:p>
          <a:p>
            <a:pPr marL="541338" indent="-541338">
              <a:buFont typeface="Wingdings" panose="05000000000000000000" pitchFamily="2" charset="2"/>
              <a:buChar char="q"/>
              <a:defRPr/>
            </a:pPr>
            <a:r>
              <a:rPr lang="en-AU" altLang="en-US" sz="2000" dirty="0">
                <a:latin typeface="+mn-lt"/>
              </a:rPr>
              <a:t>Mark its passing &amp; acknowledge everyone’s contributions </a:t>
            </a:r>
          </a:p>
          <a:p>
            <a:pPr marL="541338" indent="-541338">
              <a:buFont typeface="Wingdings" panose="05000000000000000000" pitchFamily="2" charset="2"/>
              <a:buChar char="q"/>
              <a:defRPr/>
            </a:pPr>
            <a:endParaRPr lang="en-AU" altLang="en-US" sz="1600" dirty="0">
              <a:latin typeface="+mn-lt"/>
            </a:endParaRPr>
          </a:p>
          <a:p>
            <a:pPr marL="541338" indent="-541338">
              <a:buFont typeface="Wingdings" panose="05000000000000000000" pitchFamily="2" charset="2"/>
              <a:buChar char="q"/>
              <a:defRPr/>
            </a:pPr>
            <a:r>
              <a:rPr lang="en-AU" altLang="en-US" sz="2000" dirty="0">
                <a:latin typeface="+mn-lt"/>
              </a:rPr>
              <a:t>Reflect on the project’s gains &amp; challenges </a:t>
            </a:r>
          </a:p>
          <a:p>
            <a:pPr marL="541338" indent="-541338">
              <a:buFont typeface="Wingdings" panose="05000000000000000000" pitchFamily="2" charset="2"/>
              <a:buChar char="q"/>
              <a:defRPr/>
            </a:pPr>
            <a:endParaRPr lang="en-AU" altLang="en-US" sz="1600" dirty="0">
              <a:latin typeface="+mn-lt"/>
            </a:endParaRPr>
          </a:p>
          <a:p>
            <a:pPr marL="541338" indent="-541338">
              <a:buFont typeface="Wingdings" panose="05000000000000000000" pitchFamily="2" charset="2"/>
              <a:buChar char="q"/>
              <a:defRPr/>
            </a:pPr>
            <a:r>
              <a:rPr lang="en-AU" altLang="en-US" sz="2000" dirty="0">
                <a:latin typeface="+mn-lt"/>
              </a:rPr>
              <a:t>Seek your guidance on urgent needs, broader priorities &amp; future opportunities</a:t>
            </a:r>
          </a:p>
          <a:p>
            <a:pPr marL="541338" indent="-541338">
              <a:buFont typeface="Wingdings" panose="05000000000000000000" pitchFamily="2" charset="2"/>
              <a:buChar char="q"/>
              <a:defRPr/>
            </a:pPr>
            <a:endParaRPr lang="en-AU" altLang="en-US" sz="2000" dirty="0"/>
          </a:p>
          <a:p>
            <a:pPr marL="0" indent="0">
              <a:defRPr/>
            </a:pPr>
            <a:endParaRPr lang="en-AU" altLang="en-US" sz="2000" dirty="0"/>
          </a:p>
          <a:p>
            <a:pPr marL="0" indent="0">
              <a:defRPr/>
            </a:pPr>
            <a:endParaRPr lang="en-AU" altLang="en-US" sz="2000" dirty="0"/>
          </a:p>
          <a:p>
            <a:pPr marL="0" indent="0">
              <a:defRPr/>
            </a:pPr>
            <a:endParaRPr lang="en-AU" altLang="en-US" sz="2000" dirty="0"/>
          </a:p>
          <a:p>
            <a:pPr>
              <a:buFont typeface="Wingdings" panose="05000000000000000000" pitchFamily="2" charset="2"/>
              <a:buChar char="q"/>
              <a:defRPr/>
            </a:pPr>
            <a:endParaRPr lang="en-AU" altLang="en-US" sz="2000" dirty="0"/>
          </a:p>
        </p:txBody>
      </p:sp>
      <p:sp>
        <p:nvSpPr>
          <p:cNvPr id="8" name="Rectangle 7">
            <a:extLst>
              <a:ext uri="{FF2B5EF4-FFF2-40B4-BE49-F238E27FC236}">
                <a16:creationId xmlns:a16="http://schemas.microsoft.com/office/drawing/2014/main" id="{72E90D0F-1C91-40E8-A12E-72E02E08175E}"/>
              </a:ext>
            </a:extLst>
          </p:cNvPr>
          <p:cNvSpPr/>
          <p:nvPr/>
        </p:nvSpPr>
        <p:spPr>
          <a:xfrm>
            <a:off x="0" y="5643846"/>
            <a:ext cx="9144000" cy="121415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7" name="Picture 7">
            <a:extLst>
              <a:ext uri="{FF2B5EF4-FFF2-40B4-BE49-F238E27FC236}">
                <a16:creationId xmlns:a16="http://schemas.microsoft.com/office/drawing/2014/main" id="{219AF652-2972-4B47-B87F-417270C198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52355"/>
            <a:ext cx="9144000" cy="505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7629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9365FD-4A4F-4720-9837-2737A46055D4}"/>
              </a:ext>
            </a:extLst>
          </p:cNvPr>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5" name="Picture 7">
            <a:extLst>
              <a:ext uri="{FF2B5EF4-FFF2-40B4-BE49-F238E27FC236}">
                <a16:creationId xmlns:a16="http://schemas.microsoft.com/office/drawing/2014/main" id="{58D31194-636F-4D48-AE76-75E4B162A3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2355"/>
            <a:ext cx="9144000" cy="505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A70E735-AE72-463F-B63A-5D02A3378CE5}"/>
              </a:ext>
            </a:extLst>
          </p:cNvPr>
          <p:cNvSpPr txBox="1"/>
          <p:nvPr/>
        </p:nvSpPr>
        <p:spPr>
          <a:xfrm>
            <a:off x="682625" y="742773"/>
            <a:ext cx="3001963" cy="646331"/>
          </a:xfrm>
          <a:prstGeom prst="rect">
            <a:avLst/>
          </a:prstGeom>
          <a:solidFill>
            <a:schemeClr val="accent3">
              <a:lumMod val="60000"/>
              <a:lumOff val="40000"/>
            </a:schemeClr>
          </a:solidFill>
          <a:ln w="19050">
            <a:solidFill>
              <a:schemeClr val="bg1"/>
            </a:solidFill>
          </a:ln>
          <a:effectLst>
            <a:outerShdw blurRad="50800" dist="152400" dir="3420000" algn="tl" rotWithShape="0">
              <a:prstClr val="black">
                <a:alpha val="51000"/>
              </a:prstClr>
            </a:outerShdw>
          </a:effectLst>
        </p:spPr>
        <p:txBody>
          <a:bodyPr>
            <a:spAutoFit/>
          </a:bodyPr>
          <a:lstStyle/>
          <a:p>
            <a:pPr algn="ctr">
              <a:defRPr/>
            </a:pPr>
            <a:r>
              <a:rPr lang="en-AU" sz="1800" b="1" dirty="0">
                <a:solidFill>
                  <a:schemeClr val="tx1">
                    <a:lumMod val="85000"/>
                    <a:lumOff val="15000"/>
                  </a:schemeClr>
                </a:solidFill>
                <a:latin typeface="+mn-lt"/>
              </a:rPr>
              <a:t>Cross-sector            aspirations                          </a:t>
            </a:r>
            <a:endParaRPr lang="en-AU" sz="1800" dirty="0">
              <a:solidFill>
                <a:schemeClr val="tx1">
                  <a:lumMod val="85000"/>
                  <a:lumOff val="15000"/>
                </a:schemeClr>
              </a:solidFill>
              <a:latin typeface="+mn-lt"/>
            </a:endParaRPr>
          </a:p>
        </p:txBody>
      </p:sp>
      <p:sp>
        <p:nvSpPr>
          <p:cNvPr id="7" name="TextBox 6">
            <a:extLst>
              <a:ext uri="{FF2B5EF4-FFF2-40B4-BE49-F238E27FC236}">
                <a16:creationId xmlns:a16="http://schemas.microsoft.com/office/drawing/2014/main" id="{1A554AF3-CC75-4947-979B-B7354DD61EC2}"/>
              </a:ext>
            </a:extLst>
          </p:cNvPr>
          <p:cNvSpPr txBox="1"/>
          <p:nvPr/>
        </p:nvSpPr>
        <p:spPr>
          <a:xfrm>
            <a:off x="1350963" y="2360613"/>
            <a:ext cx="3057525" cy="646331"/>
          </a:xfrm>
          <a:prstGeom prst="rect">
            <a:avLst/>
          </a:prstGeom>
          <a:solidFill>
            <a:schemeClr val="accent3">
              <a:lumMod val="60000"/>
              <a:lumOff val="40000"/>
            </a:schemeClr>
          </a:solidFill>
          <a:ln w="19050">
            <a:solidFill>
              <a:schemeClr val="bg1"/>
            </a:solidFill>
          </a:ln>
          <a:effectLst>
            <a:outerShdw blurRad="50800" dist="152400" dir="3420000" algn="ctr" rotWithShape="0">
              <a:srgbClr val="000000">
                <a:alpha val="51000"/>
              </a:srgbClr>
            </a:outerShdw>
          </a:effectLst>
        </p:spPr>
        <p:txBody>
          <a:bodyPr>
            <a:spAutoFit/>
          </a:bodyPr>
          <a:lstStyle/>
          <a:p>
            <a:pPr algn="ctr">
              <a:defRPr/>
            </a:pPr>
            <a:r>
              <a:rPr lang="en-AU" sz="1800" b="1" dirty="0">
                <a:latin typeface="+mn-lt"/>
              </a:rPr>
              <a:t>Ranking cross-sector  priorities </a:t>
            </a:r>
          </a:p>
        </p:txBody>
      </p:sp>
      <p:sp>
        <p:nvSpPr>
          <p:cNvPr id="8" name="TextBox 7">
            <a:extLst>
              <a:ext uri="{FF2B5EF4-FFF2-40B4-BE49-F238E27FC236}">
                <a16:creationId xmlns:a16="http://schemas.microsoft.com/office/drawing/2014/main" id="{579E695C-77E9-42D9-8E30-BF76426DDF23}"/>
              </a:ext>
            </a:extLst>
          </p:cNvPr>
          <p:cNvSpPr txBox="1"/>
          <p:nvPr/>
        </p:nvSpPr>
        <p:spPr>
          <a:xfrm>
            <a:off x="4110038" y="747864"/>
            <a:ext cx="4511448" cy="630942"/>
          </a:xfrm>
          <a:prstGeom prst="rect">
            <a:avLst/>
          </a:prstGeom>
          <a:noFill/>
        </p:spPr>
        <p:txBody>
          <a:bodyPr wrap="square">
            <a:spAutoFit/>
          </a:bodyPr>
          <a:lstStyle/>
          <a:p>
            <a:pPr>
              <a:defRPr/>
            </a:pPr>
            <a:r>
              <a:rPr lang="en-AU" sz="1400" i="1" dirty="0"/>
              <a:t>Aspirational goals for how these sectors can work together </a:t>
            </a:r>
          </a:p>
          <a:p>
            <a:pPr>
              <a:defRPr/>
            </a:pPr>
            <a:endParaRPr lang="en-AU" sz="600" i="1" dirty="0"/>
          </a:p>
          <a:p>
            <a:pPr>
              <a:defRPr/>
            </a:pPr>
            <a:r>
              <a:rPr lang="en-AU" sz="1400" b="1" i="1" dirty="0"/>
              <a:t>Wouldn’t it be great if … </a:t>
            </a:r>
          </a:p>
        </p:txBody>
      </p:sp>
      <p:sp>
        <p:nvSpPr>
          <p:cNvPr id="9" name="TextBox 8">
            <a:extLst>
              <a:ext uri="{FF2B5EF4-FFF2-40B4-BE49-F238E27FC236}">
                <a16:creationId xmlns:a16="http://schemas.microsoft.com/office/drawing/2014/main" id="{2F31149C-0D35-4021-B412-3351FE97DE5C}"/>
              </a:ext>
            </a:extLst>
          </p:cNvPr>
          <p:cNvSpPr txBox="1"/>
          <p:nvPr/>
        </p:nvSpPr>
        <p:spPr>
          <a:xfrm>
            <a:off x="1997075" y="3867150"/>
            <a:ext cx="3170238" cy="646113"/>
          </a:xfrm>
          <a:prstGeom prst="rect">
            <a:avLst/>
          </a:prstGeom>
          <a:solidFill>
            <a:schemeClr val="accent3">
              <a:lumMod val="60000"/>
              <a:lumOff val="40000"/>
            </a:schemeClr>
          </a:solidFill>
          <a:ln w="19050">
            <a:solidFill>
              <a:schemeClr val="bg1"/>
            </a:solidFill>
          </a:ln>
          <a:effectLst>
            <a:outerShdw blurRad="50800" dist="152400" dir="3420000" algn="ctr" rotWithShape="0">
              <a:srgbClr val="000000">
                <a:alpha val="51000"/>
              </a:srgbClr>
            </a:outerShdw>
          </a:effectLst>
        </p:spPr>
        <p:txBody>
          <a:bodyPr>
            <a:spAutoFit/>
          </a:bodyPr>
          <a:lstStyle/>
          <a:p>
            <a:pPr algn="ctr">
              <a:defRPr/>
            </a:pPr>
            <a:r>
              <a:rPr lang="en-AU" sz="1800" b="1" dirty="0">
                <a:latin typeface="+mj-lt"/>
              </a:rPr>
              <a:t>Workable solutions &amp; improvement opportunities   </a:t>
            </a:r>
          </a:p>
        </p:txBody>
      </p:sp>
      <p:sp>
        <p:nvSpPr>
          <p:cNvPr id="10" name="TextBox 15">
            <a:extLst>
              <a:ext uri="{FF2B5EF4-FFF2-40B4-BE49-F238E27FC236}">
                <a16:creationId xmlns:a16="http://schemas.microsoft.com/office/drawing/2014/main" id="{CC9057DB-1479-46A9-A820-7DEC3B8D1DDD}"/>
              </a:ext>
            </a:extLst>
          </p:cNvPr>
          <p:cNvSpPr txBox="1">
            <a:spLocks noChangeArrowheads="1"/>
          </p:cNvSpPr>
          <p:nvPr/>
        </p:nvSpPr>
        <p:spPr bwMode="auto">
          <a:xfrm>
            <a:off x="4787900" y="2297567"/>
            <a:ext cx="41608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AU" altLang="en-US" sz="1400" i="1" dirty="0">
                <a:latin typeface="+mn-lt"/>
              </a:rPr>
              <a:t>Identifying urgent needs &amp; service gaps within North                        &amp; West Metro Melbourne </a:t>
            </a:r>
          </a:p>
          <a:p>
            <a:endParaRPr lang="en-AU" altLang="en-US" sz="600" i="1" dirty="0">
              <a:latin typeface="+mn-lt"/>
            </a:endParaRPr>
          </a:p>
          <a:p>
            <a:r>
              <a:rPr lang="en-AU" altLang="en-US" sz="1400" i="1" dirty="0">
                <a:latin typeface="+mn-lt"/>
              </a:rPr>
              <a:t>Ranking cross-sector priorities </a:t>
            </a:r>
          </a:p>
        </p:txBody>
      </p:sp>
      <p:sp>
        <p:nvSpPr>
          <p:cNvPr id="11" name="TextBox 10">
            <a:extLst>
              <a:ext uri="{FF2B5EF4-FFF2-40B4-BE49-F238E27FC236}">
                <a16:creationId xmlns:a16="http://schemas.microsoft.com/office/drawing/2014/main" id="{AC954875-7E10-48BB-8269-FAECC91CAF93}"/>
              </a:ext>
            </a:extLst>
          </p:cNvPr>
          <p:cNvSpPr txBox="1"/>
          <p:nvPr/>
        </p:nvSpPr>
        <p:spPr>
          <a:xfrm>
            <a:off x="5556250" y="3841930"/>
            <a:ext cx="3108325" cy="1600438"/>
          </a:xfrm>
          <a:prstGeom prst="rect">
            <a:avLst/>
          </a:prstGeom>
          <a:noFill/>
        </p:spPr>
        <p:txBody>
          <a:bodyPr>
            <a:spAutoFit/>
          </a:bodyPr>
          <a:lstStyle/>
          <a:p>
            <a:pPr>
              <a:defRPr/>
            </a:pPr>
            <a:r>
              <a:rPr lang="en-AU" sz="1400" i="1" dirty="0"/>
              <a:t>Suggesting collaboration opportunities &amp; partnership activities </a:t>
            </a:r>
          </a:p>
          <a:p>
            <a:pPr>
              <a:defRPr/>
            </a:pPr>
            <a:endParaRPr lang="en-AU" sz="900" i="1" dirty="0"/>
          </a:p>
          <a:p>
            <a:pPr>
              <a:defRPr/>
            </a:pPr>
            <a:r>
              <a:rPr lang="en-AU" sz="1400" i="1" dirty="0"/>
              <a:t>Consider:</a:t>
            </a:r>
          </a:p>
          <a:p>
            <a:pPr>
              <a:defRPr/>
            </a:pPr>
            <a:endParaRPr lang="en-AU" sz="500" i="1" dirty="0"/>
          </a:p>
          <a:p>
            <a:pPr marL="266700" indent="-266700">
              <a:buFont typeface="Courier New" panose="02070309020205020404" pitchFamily="49" charset="0"/>
              <a:buChar char="o"/>
              <a:tabLst>
                <a:tab pos="266700" algn="l"/>
              </a:tabLst>
              <a:defRPr/>
            </a:pPr>
            <a:r>
              <a:rPr lang="en-AU" sz="1400" i="1" dirty="0"/>
              <a:t>Resources required</a:t>
            </a:r>
          </a:p>
          <a:p>
            <a:pPr marL="266700" indent="-266700">
              <a:buFont typeface="Courier New" panose="02070309020205020404" pitchFamily="49" charset="0"/>
              <a:buChar char="o"/>
              <a:tabLst>
                <a:tab pos="266700" algn="l"/>
              </a:tabLst>
              <a:defRPr/>
            </a:pPr>
            <a:r>
              <a:rPr lang="en-AU" sz="1400" i="1" dirty="0"/>
              <a:t>Activities</a:t>
            </a:r>
          </a:p>
          <a:p>
            <a:pPr marL="266700" indent="-266700">
              <a:buFont typeface="Courier New" panose="02070309020205020404" pitchFamily="49" charset="0"/>
              <a:buChar char="o"/>
              <a:tabLst>
                <a:tab pos="266700" algn="l"/>
              </a:tabLst>
              <a:defRPr/>
            </a:pPr>
            <a:r>
              <a:rPr lang="en-AU" sz="1400" i="1" dirty="0"/>
              <a:t>Outputs </a:t>
            </a:r>
            <a:endParaRPr lang="en-AU" sz="1200" i="1" dirty="0"/>
          </a:p>
        </p:txBody>
      </p:sp>
      <p:sp>
        <p:nvSpPr>
          <p:cNvPr id="12" name="Arrow: Down 11">
            <a:extLst>
              <a:ext uri="{FF2B5EF4-FFF2-40B4-BE49-F238E27FC236}">
                <a16:creationId xmlns:a16="http://schemas.microsoft.com/office/drawing/2014/main" id="{A6B5CE15-475A-49AA-B826-B560DB150EFC}"/>
              </a:ext>
            </a:extLst>
          </p:cNvPr>
          <p:cNvSpPr/>
          <p:nvPr/>
        </p:nvSpPr>
        <p:spPr>
          <a:xfrm>
            <a:off x="1300163" y="1389104"/>
            <a:ext cx="388937" cy="1127084"/>
          </a:xfrm>
          <a:prstGeom prst="downArrow">
            <a:avLst/>
          </a:prstGeom>
          <a:solidFill>
            <a:schemeClr val="accent3">
              <a:lumMod val="50000"/>
            </a:schemeClr>
          </a:solidFill>
          <a:ln w="19050">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p>
        </p:txBody>
      </p:sp>
      <p:sp>
        <p:nvSpPr>
          <p:cNvPr id="13" name="Arrow: Down 12">
            <a:extLst>
              <a:ext uri="{FF2B5EF4-FFF2-40B4-BE49-F238E27FC236}">
                <a16:creationId xmlns:a16="http://schemas.microsoft.com/office/drawing/2014/main" id="{5FEB7F85-0F8A-4494-AA94-DA41ED2B4A8A}"/>
              </a:ext>
            </a:extLst>
          </p:cNvPr>
          <p:cNvSpPr/>
          <p:nvPr/>
        </p:nvSpPr>
        <p:spPr>
          <a:xfrm>
            <a:off x="1941513" y="3006725"/>
            <a:ext cx="376237" cy="1017588"/>
          </a:xfrm>
          <a:prstGeom prst="downArrow">
            <a:avLst/>
          </a:prstGeom>
          <a:solidFill>
            <a:schemeClr val="accent3">
              <a:lumMod val="50000"/>
            </a:schemeClr>
          </a:solidFill>
          <a:ln w="19050">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dirty="0"/>
          </a:p>
        </p:txBody>
      </p:sp>
      <p:sp>
        <p:nvSpPr>
          <p:cNvPr id="14" name="TextBox 13">
            <a:extLst>
              <a:ext uri="{FF2B5EF4-FFF2-40B4-BE49-F238E27FC236}">
                <a16:creationId xmlns:a16="http://schemas.microsoft.com/office/drawing/2014/main" id="{D36006F7-9C1D-4184-B474-FBA897F5AB48}"/>
              </a:ext>
            </a:extLst>
          </p:cNvPr>
          <p:cNvSpPr txBox="1"/>
          <p:nvPr/>
        </p:nvSpPr>
        <p:spPr>
          <a:xfrm>
            <a:off x="682625" y="5313363"/>
            <a:ext cx="3001963" cy="923925"/>
          </a:xfrm>
          <a:prstGeom prst="rect">
            <a:avLst/>
          </a:prstGeom>
          <a:solidFill>
            <a:schemeClr val="tx1">
              <a:lumMod val="65000"/>
              <a:lumOff val="35000"/>
            </a:schemeClr>
          </a:solidFill>
          <a:ln w="19050">
            <a:noFill/>
          </a:ln>
          <a:effectLst/>
        </p:spPr>
        <p:txBody>
          <a:bodyPr>
            <a:spAutoFit/>
          </a:bodyPr>
          <a:lstStyle/>
          <a:p>
            <a:pPr algn="ctr">
              <a:defRPr/>
            </a:pPr>
            <a:r>
              <a:rPr lang="en-AU" sz="1800" b="1" dirty="0">
                <a:solidFill>
                  <a:schemeClr val="bg1"/>
                </a:solidFill>
                <a:latin typeface="+mn-lt"/>
              </a:rPr>
              <a:t> </a:t>
            </a:r>
            <a:r>
              <a:rPr lang="en-AU" sz="1800" dirty="0">
                <a:solidFill>
                  <a:schemeClr val="bg1"/>
                </a:solidFill>
                <a:latin typeface="+mn-lt"/>
              </a:rPr>
              <a:t>Making Links:  Looking             back, moving forward </a:t>
            </a:r>
          </a:p>
          <a:p>
            <a:pPr algn="ctr">
              <a:defRPr/>
            </a:pPr>
            <a:r>
              <a:rPr lang="en-AU" sz="1800" dirty="0">
                <a:solidFill>
                  <a:schemeClr val="bg1"/>
                </a:solidFill>
                <a:latin typeface="+mn-lt"/>
              </a:rPr>
              <a:t>consultation </a:t>
            </a:r>
          </a:p>
        </p:txBody>
      </p:sp>
    </p:spTree>
    <p:extLst>
      <p:ext uri="{BB962C8B-B14F-4D97-AF65-F5344CB8AC3E}">
        <p14:creationId xmlns:p14="http://schemas.microsoft.com/office/powerpoint/2010/main" val="3412761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9365FD-4A4F-4720-9837-2737A46055D4}"/>
              </a:ext>
            </a:extLst>
          </p:cNvPr>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5" name="TextBox 14">
            <a:extLst>
              <a:ext uri="{FF2B5EF4-FFF2-40B4-BE49-F238E27FC236}">
                <a16:creationId xmlns:a16="http://schemas.microsoft.com/office/drawing/2014/main" id="{AA17B07D-A463-4FC9-915F-EA66AEBEACA3}"/>
              </a:ext>
            </a:extLst>
          </p:cNvPr>
          <p:cNvSpPr txBox="1"/>
          <p:nvPr/>
        </p:nvSpPr>
        <p:spPr>
          <a:xfrm>
            <a:off x="1409700" y="2030413"/>
            <a:ext cx="3001963" cy="923925"/>
          </a:xfrm>
          <a:prstGeom prst="rect">
            <a:avLst/>
          </a:prstGeom>
          <a:solidFill>
            <a:schemeClr val="bg1">
              <a:lumMod val="85000"/>
            </a:schemeClr>
          </a:solidFill>
          <a:ln w="19050">
            <a:solidFill>
              <a:schemeClr val="bg1"/>
            </a:solidFill>
          </a:ln>
          <a:effectLst>
            <a:outerShdw blurRad="50800" dist="152400" dir="3420000" algn="tl" rotWithShape="0">
              <a:prstClr val="black">
                <a:alpha val="51000"/>
              </a:prstClr>
            </a:outerShdw>
          </a:effectLst>
        </p:spPr>
        <p:txBody>
          <a:bodyPr>
            <a:spAutoFit/>
          </a:bodyPr>
          <a:lstStyle/>
          <a:p>
            <a:pPr algn="ctr">
              <a:defRPr/>
            </a:pPr>
            <a:r>
              <a:rPr lang="en-AU" sz="1800" b="1" dirty="0">
                <a:solidFill>
                  <a:schemeClr val="tx1">
                    <a:lumMod val="85000"/>
                    <a:lumOff val="15000"/>
                  </a:schemeClr>
                </a:solidFill>
                <a:latin typeface="+mn-lt"/>
              </a:rPr>
              <a:t>Working effectively with CALD communities    </a:t>
            </a:r>
          </a:p>
          <a:p>
            <a:pPr algn="ctr">
              <a:defRPr/>
            </a:pPr>
            <a:r>
              <a:rPr lang="en-AU" sz="1600" dirty="0">
                <a:solidFill>
                  <a:schemeClr val="tx1">
                    <a:lumMod val="85000"/>
                    <a:lumOff val="15000"/>
                  </a:schemeClr>
                </a:solidFill>
                <a:latin typeface="+mn-lt"/>
              </a:rPr>
              <a:t>Mon, 9 September                 </a:t>
            </a:r>
          </a:p>
        </p:txBody>
      </p:sp>
      <p:sp>
        <p:nvSpPr>
          <p:cNvPr id="16" name="Arrow: Down 15">
            <a:extLst>
              <a:ext uri="{FF2B5EF4-FFF2-40B4-BE49-F238E27FC236}">
                <a16:creationId xmlns:a16="http://schemas.microsoft.com/office/drawing/2014/main" id="{661F317F-47E9-4C40-97ED-0F451E84A2C9}"/>
              </a:ext>
            </a:extLst>
          </p:cNvPr>
          <p:cNvSpPr/>
          <p:nvPr/>
        </p:nvSpPr>
        <p:spPr>
          <a:xfrm>
            <a:off x="2727325" y="1439863"/>
            <a:ext cx="312738" cy="560387"/>
          </a:xfrm>
          <a:prstGeom prst="downArrow">
            <a:avLst/>
          </a:prstGeom>
          <a:solidFill>
            <a:schemeClr val="tx2"/>
          </a:solidFill>
          <a:ln w="19050">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p>
        </p:txBody>
      </p:sp>
      <p:sp>
        <p:nvSpPr>
          <p:cNvPr id="17" name="TextBox 16">
            <a:extLst>
              <a:ext uri="{FF2B5EF4-FFF2-40B4-BE49-F238E27FC236}">
                <a16:creationId xmlns:a16="http://schemas.microsoft.com/office/drawing/2014/main" id="{5FD5CDA7-A102-43DB-966E-E6653EA26EB5}"/>
              </a:ext>
            </a:extLst>
          </p:cNvPr>
          <p:cNvSpPr txBox="1"/>
          <p:nvPr/>
        </p:nvSpPr>
        <p:spPr>
          <a:xfrm>
            <a:off x="1409700" y="509588"/>
            <a:ext cx="3001963" cy="923925"/>
          </a:xfrm>
          <a:prstGeom prst="rect">
            <a:avLst/>
          </a:prstGeom>
          <a:solidFill>
            <a:schemeClr val="tx1">
              <a:lumMod val="65000"/>
              <a:lumOff val="35000"/>
            </a:schemeClr>
          </a:solidFill>
          <a:ln w="19050">
            <a:solidFill>
              <a:schemeClr val="bg1"/>
            </a:solidFill>
          </a:ln>
          <a:effectLst/>
        </p:spPr>
        <p:txBody>
          <a:bodyPr>
            <a:spAutoFit/>
          </a:bodyPr>
          <a:lstStyle/>
          <a:p>
            <a:pPr algn="ctr">
              <a:defRPr/>
            </a:pPr>
            <a:r>
              <a:rPr lang="en-AU" sz="1800" b="1" dirty="0">
                <a:solidFill>
                  <a:schemeClr val="bg1"/>
                </a:solidFill>
                <a:latin typeface="+mn-lt"/>
              </a:rPr>
              <a:t> </a:t>
            </a:r>
            <a:r>
              <a:rPr lang="en-AU" sz="1800" dirty="0">
                <a:solidFill>
                  <a:schemeClr val="bg1"/>
                </a:solidFill>
                <a:latin typeface="+mn-lt"/>
              </a:rPr>
              <a:t>Making Links:  Looking             back, moving forward </a:t>
            </a:r>
          </a:p>
          <a:p>
            <a:pPr algn="ctr">
              <a:defRPr/>
            </a:pPr>
            <a:r>
              <a:rPr lang="en-AU" sz="1800" dirty="0">
                <a:solidFill>
                  <a:schemeClr val="bg1"/>
                </a:solidFill>
                <a:latin typeface="+mn-lt"/>
              </a:rPr>
              <a:t>consultation </a:t>
            </a:r>
          </a:p>
        </p:txBody>
      </p:sp>
      <p:sp>
        <p:nvSpPr>
          <p:cNvPr id="18" name="TextBox 17">
            <a:extLst>
              <a:ext uri="{FF2B5EF4-FFF2-40B4-BE49-F238E27FC236}">
                <a16:creationId xmlns:a16="http://schemas.microsoft.com/office/drawing/2014/main" id="{6C905B62-CA49-484A-8000-78104FA2711A}"/>
              </a:ext>
            </a:extLst>
          </p:cNvPr>
          <p:cNvSpPr txBox="1"/>
          <p:nvPr/>
        </p:nvSpPr>
        <p:spPr>
          <a:xfrm>
            <a:off x="1285875" y="5164138"/>
            <a:ext cx="3195638" cy="923925"/>
          </a:xfrm>
          <a:prstGeom prst="rect">
            <a:avLst/>
          </a:prstGeom>
          <a:solidFill>
            <a:schemeClr val="bg1"/>
          </a:solidFill>
          <a:ln w="19050">
            <a:solidFill>
              <a:schemeClr val="bg1"/>
            </a:solidFill>
          </a:ln>
          <a:effectLst>
            <a:outerShdw blurRad="50800" dist="152400" dir="3420000" algn="tl" rotWithShape="0">
              <a:prstClr val="black">
                <a:alpha val="51000"/>
              </a:prstClr>
            </a:outerShdw>
          </a:effectLst>
        </p:spPr>
        <p:txBody>
          <a:bodyPr>
            <a:spAutoFit/>
          </a:bodyPr>
          <a:lstStyle/>
          <a:p>
            <a:pPr algn="ctr">
              <a:defRPr/>
            </a:pPr>
            <a:r>
              <a:rPr lang="en-AU" sz="1800" b="1" dirty="0">
                <a:solidFill>
                  <a:schemeClr val="tx1">
                    <a:lumMod val="85000"/>
                    <a:lumOff val="15000"/>
                  </a:schemeClr>
                </a:solidFill>
                <a:latin typeface="+mn-lt"/>
              </a:rPr>
              <a:t>Enhancing pathways &amp; entry points into AOD treatment </a:t>
            </a:r>
          </a:p>
          <a:p>
            <a:pPr algn="ctr">
              <a:defRPr/>
            </a:pPr>
            <a:r>
              <a:rPr lang="en-AU" sz="1600" dirty="0">
                <a:solidFill>
                  <a:schemeClr val="tx1">
                    <a:lumMod val="85000"/>
                    <a:lumOff val="15000"/>
                  </a:schemeClr>
                </a:solidFill>
                <a:latin typeface="+mn-lt"/>
              </a:rPr>
              <a:t>Thurs, 14 October                    </a:t>
            </a:r>
          </a:p>
        </p:txBody>
      </p:sp>
      <p:sp>
        <p:nvSpPr>
          <p:cNvPr id="19" name="TextBox 18">
            <a:extLst>
              <a:ext uri="{FF2B5EF4-FFF2-40B4-BE49-F238E27FC236}">
                <a16:creationId xmlns:a16="http://schemas.microsoft.com/office/drawing/2014/main" id="{43A4435C-76BC-4567-9D13-05CBFAB36570}"/>
              </a:ext>
            </a:extLst>
          </p:cNvPr>
          <p:cNvSpPr txBox="1"/>
          <p:nvPr/>
        </p:nvSpPr>
        <p:spPr>
          <a:xfrm>
            <a:off x="1354138" y="3622675"/>
            <a:ext cx="3071812" cy="922338"/>
          </a:xfrm>
          <a:prstGeom prst="rect">
            <a:avLst/>
          </a:prstGeom>
          <a:solidFill>
            <a:schemeClr val="bg1"/>
          </a:solidFill>
          <a:ln w="19050">
            <a:solidFill>
              <a:schemeClr val="bg1"/>
            </a:solidFill>
          </a:ln>
          <a:effectLst>
            <a:outerShdw blurRad="50800" dist="152400" dir="3420000" algn="tl" rotWithShape="0">
              <a:prstClr val="black">
                <a:alpha val="51000"/>
              </a:prstClr>
            </a:outerShdw>
          </a:effectLst>
        </p:spPr>
        <p:txBody>
          <a:bodyPr>
            <a:spAutoFit/>
          </a:bodyPr>
          <a:lstStyle/>
          <a:p>
            <a:pPr algn="ctr">
              <a:defRPr/>
            </a:pPr>
            <a:r>
              <a:rPr lang="en-AU" sz="1800" b="1" dirty="0">
                <a:solidFill>
                  <a:schemeClr val="tx1">
                    <a:lumMod val="85000"/>
                    <a:lumOff val="15000"/>
                  </a:schemeClr>
                </a:solidFill>
                <a:latin typeface="+mn-lt"/>
              </a:rPr>
              <a:t>Promoting greater levels of cross sector collaboration</a:t>
            </a:r>
          </a:p>
          <a:p>
            <a:pPr algn="ctr">
              <a:defRPr/>
            </a:pPr>
            <a:r>
              <a:rPr lang="en-AU" sz="1600" dirty="0">
                <a:solidFill>
                  <a:schemeClr val="tx1">
                    <a:lumMod val="85000"/>
                    <a:lumOff val="15000"/>
                  </a:schemeClr>
                </a:solidFill>
                <a:latin typeface="+mn-lt"/>
              </a:rPr>
              <a:t>Mon, 10 October                    </a:t>
            </a:r>
          </a:p>
        </p:txBody>
      </p:sp>
      <p:sp>
        <p:nvSpPr>
          <p:cNvPr id="20" name="Arrow: Down 19">
            <a:extLst>
              <a:ext uri="{FF2B5EF4-FFF2-40B4-BE49-F238E27FC236}">
                <a16:creationId xmlns:a16="http://schemas.microsoft.com/office/drawing/2014/main" id="{2EDBA7F1-3289-4CBD-A3DA-A7264BC1649F}"/>
              </a:ext>
            </a:extLst>
          </p:cNvPr>
          <p:cNvSpPr/>
          <p:nvPr/>
        </p:nvSpPr>
        <p:spPr>
          <a:xfrm>
            <a:off x="2714625" y="2968625"/>
            <a:ext cx="312738" cy="560388"/>
          </a:xfrm>
          <a:prstGeom prst="downArrow">
            <a:avLst/>
          </a:prstGeom>
          <a:solidFill>
            <a:schemeClr val="tx2"/>
          </a:solidFill>
          <a:ln w="19050">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p>
        </p:txBody>
      </p:sp>
      <p:sp>
        <p:nvSpPr>
          <p:cNvPr id="21" name="Arrow: Down 20">
            <a:extLst>
              <a:ext uri="{FF2B5EF4-FFF2-40B4-BE49-F238E27FC236}">
                <a16:creationId xmlns:a16="http://schemas.microsoft.com/office/drawing/2014/main" id="{93171695-EFAE-4F08-8282-39DABDD32EB6}"/>
              </a:ext>
            </a:extLst>
          </p:cNvPr>
          <p:cNvSpPr/>
          <p:nvPr/>
        </p:nvSpPr>
        <p:spPr>
          <a:xfrm>
            <a:off x="2727325" y="4569505"/>
            <a:ext cx="312738" cy="558800"/>
          </a:xfrm>
          <a:prstGeom prst="downArrow">
            <a:avLst/>
          </a:prstGeom>
          <a:solidFill>
            <a:schemeClr val="tx2"/>
          </a:solidFill>
          <a:ln w="19050">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p>
        </p:txBody>
      </p:sp>
      <p:sp>
        <p:nvSpPr>
          <p:cNvPr id="22" name="TextBox 21">
            <a:extLst>
              <a:ext uri="{FF2B5EF4-FFF2-40B4-BE49-F238E27FC236}">
                <a16:creationId xmlns:a16="http://schemas.microsoft.com/office/drawing/2014/main" id="{67B28C54-16FD-4DD0-904F-270DAD72F77C}"/>
              </a:ext>
            </a:extLst>
          </p:cNvPr>
          <p:cNvSpPr txBox="1"/>
          <p:nvPr/>
        </p:nvSpPr>
        <p:spPr>
          <a:xfrm>
            <a:off x="5130800" y="1984377"/>
            <a:ext cx="3605213" cy="1077218"/>
          </a:xfrm>
          <a:prstGeom prst="rect">
            <a:avLst/>
          </a:prstGeom>
          <a:noFill/>
        </p:spPr>
        <p:txBody>
          <a:bodyPr>
            <a:spAutoFit/>
          </a:bodyPr>
          <a:lstStyle/>
          <a:p>
            <a:pPr>
              <a:defRPr/>
            </a:pPr>
            <a:r>
              <a:rPr lang="en-AU" sz="1200" i="1" dirty="0"/>
              <a:t>Seeking input from:</a:t>
            </a:r>
          </a:p>
          <a:p>
            <a:pPr>
              <a:defRPr/>
            </a:pPr>
            <a:endParaRPr lang="en-AU" sz="400" i="1" dirty="0"/>
          </a:p>
          <a:p>
            <a:pPr marL="266700" indent="-266700">
              <a:buFont typeface="Courier New" panose="02070309020205020404" pitchFamily="49" charset="0"/>
              <a:buChar char="o"/>
              <a:defRPr/>
            </a:pPr>
            <a:r>
              <a:rPr lang="en-AU" sz="1200" i="1" dirty="0"/>
              <a:t>Bi-cultural workers &amp; other practitioners in ethno-specific agencies / programs</a:t>
            </a:r>
          </a:p>
          <a:p>
            <a:pPr marL="266700" indent="-266700">
              <a:buFont typeface="Courier New" panose="02070309020205020404" pitchFamily="49" charset="0"/>
              <a:buChar char="o"/>
              <a:defRPr/>
            </a:pPr>
            <a:r>
              <a:rPr lang="en-AU" sz="1200" i="1" dirty="0"/>
              <a:t>Local govt planners &amp; other staff</a:t>
            </a:r>
          </a:p>
          <a:p>
            <a:pPr marL="266700" indent="-266700">
              <a:buFont typeface="Courier New" panose="02070309020205020404" pitchFamily="49" charset="0"/>
              <a:buChar char="o"/>
              <a:defRPr/>
            </a:pPr>
            <a:r>
              <a:rPr lang="en-AU" sz="1200" i="1" dirty="0"/>
              <a:t>AOD practitioners</a:t>
            </a:r>
          </a:p>
        </p:txBody>
      </p:sp>
      <p:sp>
        <p:nvSpPr>
          <p:cNvPr id="23" name="TextBox 1">
            <a:extLst>
              <a:ext uri="{FF2B5EF4-FFF2-40B4-BE49-F238E27FC236}">
                <a16:creationId xmlns:a16="http://schemas.microsoft.com/office/drawing/2014/main" id="{D1009670-B306-430A-96AB-EF6490C17F1F}"/>
              </a:ext>
            </a:extLst>
          </p:cNvPr>
          <p:cNvSpPr txBox="1">
            <a:spLocks noChangeArrowheads="1"/>
          </p:cNvSpPr>
          <p:nvPr/>
        </p:nvSpPr>
        <p:spPr bwMode="auto">
          <a:xfrm>
            <a:off x="5137150" y="590550"/>
            <a:ext cx="37401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AU" altLang="en-US" sz="1400"/>
              <a:t>All roundtable discussions to be held at </a:t>
            </a:r>
            <a:r>
              <a:rPr lang="en-AU" altLang="en-US" sz="1400" b="1"/>
              <a:t>Uniting ReGen </a:t>
            </a:r>
            <a:r>
              <a:rPr lang="en-AU" altLang="en-US" sz="1400"/>
              <a:t>(26 Jessie St Coburg 3058) from </a:t>
            </a:r>
            <a:r>
              <a:rPr lang="en-AU" altLang="en-US" sz="1400" b="1"/>
              <a:t>1.30 – 4.00pm</a:t>
            </a:r>
          </a:p>
        </p:txBody>
      </p:sp>
      <p:sp>
        <p:nvSpPr>
          <p:cNvPr id="24" name="Right Bracket 23">
            <a:extLst>
              <a:ext uri="{FF2B5EF4-FFF2-40B4-BE49-F238E27FC236}">
                <a16:creationId xmlns:a16="http://schemas.microsoft.com/office/drawing/2014/main" id="{5F973493-EB6D-4040-9F46-CC1AFE132F9F}"/>
              </a:ext>
            </a:extLst>
          </p:cNvPr>
          <p:cNvSpPr/>
          <p:nvPr/>
        </p:nvSpPr>
        <p:spPr>
          <a:xfrm>
            <a:off x="4733925" y="2038350"/>
            <a:ext cx="123825" cy="990600"/>
          </a:xfrm>
          <a:prstGeom prst="rightBracket">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AU"/>
          </a:p>
        </p:txBody>
      </p:sp>
      <p:sp>
        <p:nvSpPr>
          <p:cNvPr id="25" name="Right Bracket 24">
            <a:extLst>
              <a:ext uri="{FF2B5EF4-FFF2-40B4-BE49-F238E27FC236}">
                <a16:creationId xmlns:a16="http://schemas.microsoft.com/office/drawing/2014/main" id="{B10262B3-C82B-4856-8C81-05DA49B66C45}"/>
              </a:ext>
            </a:extLst>
          </p:cNvPr>
          <p:cNvSpPr/>
          <p:nvPr/>
        </p:nvSpPr>
        <p:spPr>
          <a:xfrm>
            <a:off x="4762500" y="3656013"/>
            <a:ext cx="123825" cy="2465387"/>
          </a:xfrm>
          <a:prstGeom prst="rightBracket">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AU"/>
          </a:p>
        </p:txBody>
      </p:sp>
      <p:sp>
        <p:nvSpPr>
          <p:cNvPr id="26" name="TextBox 25">
            <a:extLst>
              <a:ext uri="{FF2B5EF4-FFF2-40B4-BE49-F238E27FC236}">
                <a16:creationId xmlns:a16="http://schemas.microsoft.com/office/drawing/2014/main" id="{DBB48962-60AA-44A1-AF6A-291CC4BBB179}"/>
              </a:ext>
            </a:extLst>
          </p:cNvPr>
          <p:cNvSpPr txBox="1"/>
          <p:nvPr/>
        </p:nvSpPr>
        <p:spPr>
          <a:xfrm>
            <a:off x="5172075" y="4244975"/>
            <a:ext cx="3605213" cy="1076325"/>
          </a:xfrm>
          <a:prstGeom prst="rect">
            <a:avLst/>
          </a:prstGeom>
          <a:noFill/>
        </p:spPr>
        <p:txBody>
          <a:bodyPr>
            <a:spAutoFit/>
          </a:bodyPr>
          <a:lstStyle/>
          <a:p>
            <a:pPr>
              <a:defRPr/>
            </a:pPr>
            <a:r>
              <a:rPr lang="en-AU" sz="1200" i="1" dirty="0"/>
              <a:t>Seeking input from:</a:t>
            </a:r>
          </a:p>
          <a:p>
            <a:pPr>
              <a:defRPr/>
            </a:pPr>
            <a:endParaRPr lang="en-AU" sz="400" i="1" dirty="0"/>
          </a:p>
          <a:p>
            <a:pPr marL="266700" indent="-266700">
              <a:buFont typeface="Courier New" panose="02070309020205020404" pitchFamily="49" charset="0"/>
              <a:buChar char="o"/>
              <a:defRPr/>
            </a:pPr>
            <a:r>
              <a:rPr lang="en-AU" sz="1200" i="1" dirty="0"/>
              <a:t>AOD practitioners</a:t>
            </a:r>
          </a:p>
          <a:p>
            <a:pPr marL="266700" indent="-266700">
              <a:buFont typeface="Courier New" panose="02070309020205020404" pitchFamily="49" charset="0"/>
              <a:buChar char="o"/>
              <a:defRPr/>
            </a:pPr>
            <a:r>
              <a:rPr lang="en-AU" sz="1200" i="1" dirty="0"/>
              <a:t>Allied health workers – Mental Health, Homelessness, Family Violence, CALD etc</a:t>
            </a:r>
          </a:p>
          <a:p>
            <a:pPr marL="266700" indent="-266700">
              <a:buFont typeface="Courier New" panose="02070309020205020404" pitchFamily="49" charset="0"/>
              <a:buChar char="o"/>
              <a:defRPr/>
            </a:pPr>
            <a:r>
              <a:rPr lang="en-AU" sz="1200" i="1" dirty="0"/>
              <a:t>Local govt planners &amp; other staff</a:t>
            </a:r>
          </a:p>
        </p:txBody>
      </p:sp>
      <p:sp>
        <p:nvSpPr>
          <p:cNvPr id="27" name="TextBox 26">
            <a:extLst>
              <a:ext uri="{FF2B5EF4-FFF2-40B4-BE49-F238E27FC236}">
                <a16:creationId xmlns:a16="http://schemas.microsoft.com/office/drawing/2014/main" id="{EF5DC242-E6D5-4014-BEA0-B56C92E5DB66}"/>
              </a:ext>
            </a:extLst>
          </p:cNvPr>
          <p:cNvSpPr txBox="1"/>
          <p:nvPr/>
        </p:nvSpPr>
        <p:spPr>
          <a:xfrm>
            <a:off x="631773" y="2312199"/>
            <a:ext cx="492443" cy="3329159"/>
          </a:xfrm>
          <a:prstGeom prst="rect">
            <a:avLst/>
          </a:prstGeom>
          <a:noFill/>
        </p:spPr>
        <p:txBody>
          <a:bodyPr vert="vert270">
            <a:spAutoFit/>
          </a:bodyPr>
          <a:lstStyle/>
          <a:p>
            <a:pPr algn="ctr">
              <a:defRPr/>
            </a:pPr>
            <a:r>
              <a:rPr lang="en-AU" sz="2000" b="1" dirty="0">
                <a:solidFill>
                  <a:schemeClr val="tx2"/>
                </a:solidFill>
                <a:latin typeface="+mn-lt"/>
              </a:rPr>
              <a:t>Roundtable discussions</a:t>
            </a:r>
          </a:p>
        </p:txBody>
      </p:sp>
      <p:pic>
        <p:nvPicPr>
          <p:cNvPr id="28" name="Picture 6">
            <a:extLst>
              <a:ext uri="{FF2B5EF4-FFF2-40B4-BE49-F238E27FC236}">
                <a16:creationId xmlns:a16="http://schemas.microsoft.com/office/drawing/2014/main" id="{4BD6AB73-27CF-491D-9C4F-85130648D8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1061" y="6179269"/>
            <a:ext cx="914814" cy="478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2754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9365FD-4A4F-4720-9837-2737A46055D4}"/>
              </a:ext>
            </a:extLst>
          </p:cNvPr>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9" name="TextBox 28">
            <a:extLst>
              <a:ext uri="{FF2B5EF4-FFF2-40B4-BE49-F238E27FC236}">
                <a16:creationId xmlns:a16="http://schemas.microsoft.com/office/drawing/2014/main" id="{302F776D-C0C1-4AAC-96CC-A0267B26EC05}"/>
              </a:ext>
            </a:extLst>
          </p:cNvPr>
          <p:cNvSpPr txBox="1"/>
          <p:nvPr/>
        </p:nvSpPr>
        <p:spPr>
          <a:xfrm>
            <a:off x="1123950" y="658813"/>
            <a:ext cx="3001963" cy="923925"/>
          </a:xfrm>
          <a:prstGeom prst="rect">
            <a:avLst/>
          </a:prstGeom>
          <a:solidFill>
            <a:schemeClr val="bg1">
              <a:lumMod val="85000"/>
            </a:schemeClr>
          </a:solidFill>
          <a:ln w="19050">
            <a:solidFill>
              <a:schemeClr val="bg1"/>
            </a:solidFill>
          </a:ln>
          <a:effectLst>
            <a:outerShdw blurRad="50800" dist="152400" dir="3420000" algn="tl" rotWithShape="0">
              <a:prstClr val="black">
                <a:alpha val="51000"/>
              </a:prstClr>
            </a:outerShdw>
          </a:effectLst>
        </p:spPr>
        <p:txBody>
          <a:bodyPr>
            <a:spAutoFit/>
          </a:bodyPr>
          <a:lstStyle/>
          <a:p>
            <a:pPr algn="ctr">
              <a:defRPr/>
            </a:pPr>
            <a:r>
              <a:rPr lang="en-AU" sz="1800" b="1" dirty="0">
                <a:solidFill>
                  <a:schemeClr val="tx1">
                    <a:lumMod val="85000"/>
                    <a:lumOff val="15000"/>
                  </a:schemeClr>
                </a:solidFill>
                <a:latin typeface="+mn-lt"/>
              </a:rPr>
              <a:t>Service mapping &amp; geographic demand           analysis </a:t>
            </a:r>
            <a:r>
              <a:rPr lang="en-AU" sz="1600" dirty="0">
                <a:solidFill>
                  <a:schemeClr val="tx1">
                    <a:lumMod val="85000"/>
                    <a:lumOff val="15000"/>
                  </a:schemeClr>
                </a:solidFill>
                <a:latin typeface="+mn-lt"/>
              </a:rPr>
              <a:t>              </a:t>
            </a:r>
          </a:p>
        </p:txBody>
      </p:sp>
      <p:sp>
        <p:nvSpPr>
          <p:cNvPr id="30" name="TextBox 29">
            <a:extLst>
              <a:ext uri="{FF2B5EF4-FFF2-40B4-BE49-F238E27FC236}">
                <a16:creationId xmlns:a16="http://schemas.microsoft.com/office/drawing/2014/main" id="{D2713358-DC77-485F-9551-3EA5265878A4}"/>
              </a:ext>
            </a:extLst>
          </p:cNvPr>
          <p:cNvSpPr txBox="1"/>
          <p:nvPr/>
        </p:nvSpPr>
        <p:spPr>
          <a:xfrm>
            <a:off x="987425" y="5326063"/>
            <a:ext cx="3195638" cy="646112"/>
          </a:xfrm>
          <a:prstGeom prst="rect">
            <a:avLst/>
          </a:prstGeom>
          <a:solidFill>
            <a:schemeClr val="bg1"/>
          </a:solidFill>
          <a:ln w="19050">
            <a:solidFill>
              <a:schemeClr val="bg1"/>
            </a:solidFill>
          </a:ln>
          <a:effectLst>
            <a:outerShdw blurRad="50800" dist="152400" dir="3420000" algn="tl" rotWithShape="0">
              <a:prstClr val="black">
                <a:alpha val="51000"/>
              </a:prstClr>
            </a:outerShdw>
          </a:effectLst>
        </p:spPr>
        <p:txBody>
          <a:bodyPr>
            <a:spAutoFit/>
          </a:bodyPr>
          <a:lstStyle/>
          <a:p>
            <a:pPr algn="ctr">
              <a:defRPr/>
            </a:pPr>
            <a:r>
              <a:rPr lang="en-AU" sz="1800" b="1" dirty="0">
                <a:solidFill>
                  <a:schemeClr val="tx1">
                    <a:lumMod val="85000"/>
                    <a:lumOff val="15000"/>
                  </a:schemeClr>
                </a:solidFill>
                <a:latin typeface="+mn-lt"/>
              </a:rPr>
              <a:t>Catchment specific strategies targeting priority populations </a:t>
            </a:r>
            <a:endParaRPr lang="en-AU" sz="1600" dirty="0">
              <a:solidFill>
                <a:schemeClr val="tx1">
                  <a:lumMod val="85000"/>
                  <a:lumOff val="15000"/>
                </a:schemeClr>
              </a:solidFill>
              <a:latin typeface="+mn-lt"/>
            </a:endParaRPr>
          </a:p>
        </p:txBody>
      </p:sp>
      <p:sp>
        <p:nvSpPr>
          <p:cNvPr id="31" name="TextBox 30">
            <a:extLst>
              <a:ext uri="{FF2B5EF4-FFF2-40B4-BE49-F238E27FC236}">
                <a16:creationId xmlns:a16="http://schemas.microsoft.com/office/drawing/2014/main" id="{446D63F2-BA60-421D-B00B-C5669319B7D9}"/>
              </a:ext>
            </a:extLst>
          </p:cNvPr>
          <p:cNvSpPr txBox="1"/>
          <p:nvPr/>
        </p:nvSpPr>
        <p:spPr>
          <a:xfrm>
            <a:off x="1068388" y="2928938"/>
            <a:ext cx="3071812" cy="923925"/>
          </a:xfrm>
          <a:prstGeom prst="rect">
            <a:avLst/>
          </a:prstGeom>
          <a:solidFill>
            <a:schemeClr val="bg1"/>
          </a:solidFill>
          <a:ln w="19050">
            <a:solidFill>
              <a:schemeClr val="bg1"/>
            </a:solidFill>
          </a:ln>
          <a:effectLst>
            <a:outerShdw blurRad="50800" dist="152400" dir="3420000" algn="tl" rotWithShape="0">
              <a:prstClr val="black">
                <a:alpha val="51000"/>
              </a:prstClr>
            </a:outerShdw>
          </a:effectLst>
        </p:spPr>
        <p:txBody>
          <a:bodyPr>
            <a:spAutoFit/>
          </a:bodyPr>
          <a:lstStyle/>
          <a:p>
            <a:pPr algn="ctr">
              <a:defRPr/>
            </a:pPr>
            <a:r>
              <a:rPr lang="en-AU" sz="1800" b="1" dirty="0">
                <a:solidFill>
                  <a:schemeClr val="tx1">
                    <a:lumMod val="85000"/>
                    <a:lumOff val="15000"/>
                  </a:schemeClr>
                </a:solidFill>
                <a:latin typeface="+mn-lt"/>
              </a:rPr>
              <a:t>Targeted consultations (individual &amp;/or group) with consumers </a:t>
            </a:r>
            <a:endParaRPr lang="en-AU" sz="1600" dirty="0">
              <a:solidFill>
                <a:schemeClr val="tx1">
                  <a:lumMod val="85000"/>
                  <a:lumOff val="15000"/>
                </a:schemeClr>
              </a:solidFill>
              <a:latin typeface="+mn-lt"/>
            </a:endParaRPr>
          </a:p>
        </p:txBody>
      </p:sp>
      <p:sp>
        <p:nvSpPr>
          <p:cNvPr id="32" name="Arrow: Down 31">
            <a:extLst>
              <a:ext uri="{FF2B5EF4-FFF2-40B4-BE49-F238E27FC236}">
                <a16:creationId xmlns:a16="http://schemas.microsoft.com/office/drawing/2014/main" id="{0011C572-3B03-4840-9302-1F20C1E5B7A9}"/>
              </a:ext>
            </a:extLst>
          </p:cNvPr>
          <p:cNvSpPr/>
          <p:nvPr/>
        </p:nvSpPr>
        <p:spPr>
          <a:xfrm>
            <a:off x="2428875" y="1582738"/>
            <a:ext cx="312738" cy="1247775"/>
          </a:xfrm>
          <a:prstGeom prst="downArrow">
            <a:avLst/>
          </a:prstGeom>
          <a:solidFill>
            <a:schemeClr val="tx2"/>
          </a:solidFill>
          <a:ln w="19050">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p>
        </p:txBody>
      </p:sp>
      <p:sp>
        <p:nvSpPr>
          <p:cNvPr id="33" name="Arrow: Down 32">
            <a:extLst>
              <a:ext uri="{FF2B5EF4-FFF2-40B4-BE49-F238E27FC236}">
                <a16:creationId xmlns:a16="http://schemas.microsoft.com/office/drawing/2014/main" id="{9D1A7D51-AAC0-4AAA-9C7C-3373C9095AAC}"/>
              </a:ext>
            </a:extLst>
          </p:cNvPr>
          <p:cNvSpPr/>
          <p:nvPr/>
        </p:nvSpPr>
        <p:spPr>
          <a:xfrm>
            <a:off x="2441575" y="3852863"/>
            <a:ext cx="312738" cy="1417637"/>
          </a:xfrm>
          <a:prstGeom prst="downArrow">
            <a:avLst/>
          </a:prstGeom>
          <a:solidFill>
            <a:schemeClr val="tx2"/>
          </a:solidFill>
          <a:ln w="19050">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p>
        </p:txBody>
      </p:sp>
      <p:sp>
        <p:nvSpPr>
          <p:cNvPr id="34" name="TextBox 33">
            <a:extLst>
              <a:ext uri="{FF2B5EF4-FFF2-40B4-BE49-F238E27FC236}">
                <a16:creationId xmlns:a16="http://schemas.microsoft.com/office/drawing/2014/main" id="{DCD61BBD-8D4E-48A5-9D01-3C454B2DFD61}"/>
              </a:ext>
            </a:extLst>
          </p:cNvPr>
          <p:cNvSpPr txBox="1"/>
          <p:nvPr/>
        </p:nvSpPr>
        <p:spPr>
          <a:xfrm>
            <a:off x="4516438" y="598488"/>
            <a:ext cx="3605212" cy="1630362"/>
          </a:xfrm>
          <a:prstGeom prst="rect">
            <a:avLst/>
          </a:prstGeom>
          <a:noFill/>
        </p:spPr>
        <p:txBody>
          <a:bodyPr>
            <a:spAutoFit/>
          </a:bodyPr>
          <a:lstStyle/>
          <a:p>
            <a:pPr>
              <a:defRPr/>
            </a:pPr>
            <a:r>
              <a:rPr lang="en-AU" sz="1200" i="1" dirty="0"/>
              <a:t>Analysis to examine:</a:t>
            </a:r>
          </a:p>
          <a:p>
            <a:pPr>
              <a:defRPr/>
            </a:pPr>
            <a:endParaRPr lang="en-AU" sz="400" i="1" dirty="0"/>
          </a:p>
          <a:p>
            <a:pPr marL="271463" indent="-271463">
              <a:buFont typeface="Courier New" panose="02070309020205020404" pitchFamily="49" charset="0"/>
              <a:buChar char="o"/>
              <a:defRPr/>
            </a:pPr>
            <a:r>
              <a:rPr lang="en-AU" sz="1200" i="1" dirty="0"/>
              <a:t>Current &amp; future (i.e. projected) levels of service demand</a:t>
            </a:r>
          </a:p>
          <a:p>
            <a:pPr marL="271463" indent="-271463">
              <a:buFont typeface="Courier New" panose="02070309020205020404" pitchFamily="49" charset="0"/>
              <a:buChar char="o"/>
              <a:defRPr/>
            </a:pPr>
            <a:r>
              <a:rPr lang="en-AU" sz="1200" i="1" dirty="0"/>
              <a:t>Whether existing services are accessible,               fit-for-purpose &amp; suitably located</a:t>
            </a:r>
          </a:p>
          <a:p>
            <a:pPr marL="271463" indent="-271463">
              <a:buFont typeface="Courier New" panose="02070309020205020404" pitchFamily="49" charset="0"/>
              <a:buChar char="o"/>
              <a:defRPr/>
            </a:pPr>
            <a:r>
              <a:rPr lang="en-AU" sz="1200" i="1" dirty="0"/>
              <a:t>Whether existing resources should be reallocated (in line with upcoming boundary realignment)</a:t>
            </a:r>
          </a:p>
        </p:txBody>
      </p:sp>
      <p:sp>
        <p:nvSpPr>
          <p:cNvPr id="35" name="TextBox 34">
            <a:extLst>
              <a:ext uri="{FF2B5EF4-FFF2-40B4-BE49-F238E27FC236}">
                <a16:creationId xmlns:a16="http://schemas.microsoft.com/office/drawing/2014/main" id="{B965365E-4590-4D9C-8710-377DF192945C}"/>
              </a:ext>
            </a:extLst>
          </p:cNvPr>
          <p:cNvSpPr txBox="1"/>
          <p:nvPr/>
        </p:nvSpPr>
        <p:spPr>
          <a:xfrm>
            <a:off x="4516438" y="2986088"/>
            <a:ext cx="3605212" cy="2139950"/>
          </a:xfrm>
          <a:prstGeom prst="rect">
            <a:avLst/>
          </a:prstGeom>
          <a:noFill/>
        </p:spPr>
        <p:txBody>
          <a:bodyPr>
            <a:spAutoFit/>
          </a:bodyPr>
          <a:lstStyle/>
          <a:p>
            <a:pPr>
              <a:defRPr/>
            </a:pPr>
            <a:r>
              <a:rPr lang="en-AU" sz="1200" i="1" dirty="0"/>
              <a:t>Consumer engagement &amp; consultation options currently under review.  Consultations to focus on:</a:t>
            </a:r>
          </a:p>
          <a:p>
            <a:pPr>
              <a:defRPr/>
            </a:pPr>
            <a:endParaRPr lang="en-AU" sz="400" i="1" dirty="0"/>
          </a:p>
          <a:p>
            <a:pPr marL="271463" indent="-271463">
              <a:buFont typeface="Courier New" panose="02070309020205020404" pitchFamily="49" charset="0"/>
              <a:buChar char="o"/>
              <a:defRPr/>
            </a:pPr>
            <a:r>
              <a:rPr lang="en-AU" sz="1200" i="1" dirty="0"/>
              <a:t>Consumer health literacy </a:t>
            </a:r>
          </a:p>
          <a:p>
            <a:pPr marL="271463" indent="-271463">
              <a:buFont typeface="Courier New" panose="02070309020205020404" pitchFamily="49" charset="0"/>
              <a:buChar char="o"/>
              <a:defRPr/>
            </a:pPr>
            <a:r>
              <a:rPr lang="en-AU" sz="1200" i="1" dirty="0"/>
              <a:t>Referral pathways &amp; entry points</a:t>
            </a:r>
          </a:p>
          <a:p>
            <a:pPr marL="271463" indent="-271463">
              <a:buFont typeface="Courier New" panose="02070309020205020404" pitchFamily="49" charset="0"/>
              <a:buChar char="o"/>
              <a:defRPr/>
            </a:pPr>
            <a:r>
              <a:rPr lang="en-AU" sz="1200" i="1" dirty="0"/>
              <a:t>Help seeking behaviours</a:t>
            </a:r>
          </a:p>
          <a:p>
            <a:pPr marL="271463" indent="-271463">
              <a:buFont typeface="Courier New" panose="02070309020205020404" pitchFamily="49" charset="0"/>
              <a:buChar char="o"/>
              <a:defRPr/>
            </a:pPr>
            <a:r>
              <a:rPr lang="en-AU" sz="1200" i="1" dirty="0"/>
              <a:t>Views on treatment barriers, service gaps &amp; opportunities for service improvement </a:t>
            </a:r>
          </a:p>
          <a:p>
            <a:pPr>
              <a:defRPr/>
            </a:pPr>
            <a:endParaRPr lang="en-AU" sz="900" i="1" dirty="0"/>
          </a:p>
          <a:p>
            <a:pPr>
              <a:defRPr/>
            </a:pPr>
            <a:r>
              <a:rPr lang="en-AU" sz="1200" i="1" dirty="0"/>
              <a:t>Consultations scheduled for 2020</a:t>
            </a:r>
          </a:p>
          <a:p>
            <a:pPr>
              <a:defRPr/>
            </a:pPr>
            <a:endParaRPr lang="en-AU" sz="1200" i="1" dirty="0"/>
          </a:p>
          <a:p>
            <a:pPr>
              <a:defRPr/>
            </a:pPr>
            <a:endParaRPr lang="en-AU" sz="1200" i="1" dirty="0"/>
          </a:p>
        </p:txBody>
      </p:sp>
      <p:pic>
        <p:nvPicPr>
          <p:cNvPr id="36" name="Picture 6">
            <a:extLst>
              <a:ext uri="{FF2B5EF4-FFF2-40B4-BE49-F238E27FC236}">
                <a16:creationId xmlns:a16="http://schemas.microsoft.com/office/drawing/2014/main" id="{1C904839-2756-45FD-9B90-81D4B22AF2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1061" y="6179269"/>
            <a:ext cx="914814" cy="478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753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9365FD-4A4F-4720-9837-2737A46055D4}"/>
              </a:ext>
            </a:extLst>
          </p:cNvPr>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1" name="Right Triangle 10">
            <a:extLst>
              <a:ext uri="{FF2B5EF4-FFF2-40B4-BE49-F238E27FC236}">
                <a16:creationId xmlns:a16="http://schemas.microsoft.com/office/drawing/2014/main" id="{84D36C6F-FCD7-409F-B884-A6DEEE00F991}"/>
              </a:ext>
            </a:extLst>
          </p:cNvPr>
          <p:cNvSpPr/>
          <p:nvPr/>
        </p:nvSpPr>
        <p:spPr>
          <a:xfrm rot="5400000">
            <a:off x="1724439" y="-1724439"/>
            <a:ext cx="513522" cy="3962400"/>
          </a:xfrm>
          <a:prstGeom prst="rtTriangle">
            <a:avLst/>
          </a:prstGeom>
          <a:solidFill>
            <a:srgbClr val="A63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a:extLst>
              <a:ext uri="{FF2B5EF4-FFF2-40B4-BE49-F238E27FC236}">
                <a16:creationId xmlns:a16="http://schemas.microsoft.com/office/drawing/2014/main" id="{BB519A64-A7AF-4A3F-9D50-858ACC943102}"/>
              </a:ext>
            </a:extLst>
          </p:cNvPr>
          <p:cNvSpPr/>
          <p:nvPr/>
        </p:nvSpPr>
        <p:spPr>
          <a:xfrm rot="16200000">
            <a:off x="6906039" y="4620039"/>
            <a:ext cx="513522" cy="3962400"/>
          </a:xfrm>
          <a:prstGeom prst="rtTriangle">
            <a:avLst/>
          </a:prstGeom>
          <a:solidFill>
            <a:srgbClr val="A63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Picture 2" descr="Description: MediumRGB">
            <a:extLst>
              <a:ext uri="{FF2B5EF4-FFF2-40B4-BE49-F238E27FC236}">
                <a16:creationId xmlns:a16="http://schemas.microsoft.com/office/drawing/2014/main" id="{036B895C-7013-41CC-B044-3A8C24A5FC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6782" y="424071"/>
            <a:ext cx="1621735" cy="661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F763DCF-DA50-40DD-9B8F-ED1EA33238F8}"/>
              </a:ext>
            </a:extLst>
          </p:cNvPr>
          <p:cNvSpPr txBox="1"/>
          <p:nvPr/>
        </p:nvSpPr>
        <p:spPr>
          <a:xfrm>
            <a:off x="1358348" y="2299252"/>
            <a:ext cx="6844748" cy="1446550"/>
          </a:xfrm>
          <a:prstGeom prst="rect">
            <a:avLst/>
          </a:prstGeom>
          <a:noFill/>
        </p:spPr>
        <p:txBody>
          <a:bodyPr wrap="square" rtlCol="0">
            <a:spAutoFit/>
          </a:bodyPr>
          <a:lstStyle/>
          <a:p>
            <a:r>
              <a:rPr lang="en-AU" sz="4400" b="1" dirty="0"/>
              <a:t>MH, AOD and Homelessness Service Integration </a:t>
            </a:r>
          </a:p>
        </p:txBody>
      </p:sp>
    </p:spTree>
    <p:extLst>
      <p:ext uri="{BB962C8B-B14F-4D97-AF65-F5344CB8AC3E}">
        <p14:creationId xmlns:p14="http://schemas.microsoft.com/office/powerpoint/2010/main" val="2612658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9365FD-4A4F-4720-9837-2737A46055D4}"/>
              </a:ext>
            </a:extLst>
          </p:cNvPr>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1" name="Right Triangle 10">
            <a:extLst>
              <a:ext uri="{FF2B5EF4-FFF2-40B4-BE49-F238E27FC236}">
                <a16:creationId xmlns:a16="http://schemas.microsoft.com/office/drawing/2014/main" id="{84D36C6F-FCD7-409F-B884-A6DEEE00F991}"/>
              </a:ext>
            </a:extLst>
          </p:cNvPr>
          <p:cNvSpPr/>
          <p:nvPr/>
        </p:nvSpPr>
        <p:spPr>
          <a:xfrm rot="5400000">
            <a:off x="1724439" y="-1724439"/>
            <a:ext cx="513522" cy="3962400"/>
          </a:xfrm>
          <a:prstGeom prst="rtTriangle">
            <a:avLst/>
          </a:prstGeom>
          <a:solidFill>
            <a:srgbClr val="A63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a:extLst>
              <a:ext uri="{FF2B5EF4-FFF2-40B4-BE49-F238E27FC236}">
                <a16:creationId xmlns:a16="http://schemas.microsoft.com/office/drawing/2014/main" id="{BB519A64-A7AF-4A3F-9D50-858ACC943102}"/>
              </a:ext>
            </a:extLst>
          </p:cNvPr>
          <p:cNvSpPr/>
          <p:nvPr/>
        </p:nvSpPr>
        <p:spPr>
          <a:xfrm rot="16200000">
            <a:off x="6906039" y="4620039"/>
            <a:ext cx="513522" cy="3962400"/>
          </a:xfrm>
          <a:prstGeom prst="rtTriangle">
            <a:avLst/>
          </a:prstGeom>
          <a:solidFill>
            <a:srgbClr val="A63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Picture 2" descr="Description: MediumRGB">
            <a:extLst>
              <a:ext uri="{FF2B5EF4-FFF2-40B4-BE49-F238E27FC236}">
                <a16:creationId xmlns:a16="http://schemas.microsoft.com/office/drawing/2014/main" id="{036B895C-7013-41CC-B044-3A8C24A5FC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8209" y="255380"/>
            <a:ext cx="1449456" cy="59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a:extLst>
              <a:ext uri="{FF2B5EF4-FFF2-40B4-BE49-F238E27FC236}">
                <a16:creationId xmlns:a16="http://schemas.microsoft.com/office/drawing/2014/main" id="{37FB6A3E-5061-425D-B0FB-81173C1716A0}"/>
              </a:ext>
            </a:extLst>
          </p:cNvPr>
          <p:cNvGraphicFramePr/>
          <p:nvPr>
            <p:extLst>
              <p:ext uri="{D42A27DB-BD31-4B8C-83A1-F6EECF244321}">
                <p14:modId xmlns:p14="http://schemas.microsoft.com/office/powerpoint/2010/main" val="3650311903"/>
              </p:ext>
            </p:extLst>
          </p:nvPr>
        </p:nvGraphicFramePr>
        <p:xfrm>
          <a:off x="1245706" y="1396999"/>
          <a:ext cx="6208643" cy="41954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36D31A68-F8A1-4337-A343-8E5720C8ECB6}"/>
              </a:ext>
            </a:extLst>
          </p:cNvPr>
          <p:cNvSpPr txBox="1"/>
          <p:nvPr/>
        </p:nvSpPr>
        <p:spPr>
          <a:xfrm>
            <a:off x="742122" y="1710466"/>
            <a:ext cx="2643808" cy="400110"/>
          </a:xfrm>
          <a:prstGeom prst="rect">
            <a:avLst/>
          </a:prstGeom>
          <a:noFill/>
        </p:spPr>
        <p:txBody>
          <a:bodyPr wrap="square" rtlCol="0">
            <a:spAutoFit/>
          </a:bodyPr>
          <a:lstStyle/>
          <a:p>
            <a:r>
              <a:rPr lang="en-AU" sz="2000" b="1" dirty="0"/>
              <a:t>A common agenda</a:t>
            </a:r>
          </a:p>
        </p:txBody>
      </p:sp>
      <p:sp>
        <p:nvSpPr>
          <p:cNvPr id="10" name="TextBox 9">
            <a:extLst>
              <a:ext uri="{FF2B5EF4-FFF2-40B4-BE49-F238E27FC236}">
                <a16:creationId xmlns:a16="http://schemas.microsoft.com/office/drawing/2014/main" id="{F834D534-1AE0-4656-87B0-945D9844E5DC}"/>
              </a:ext>
            </a:extLst>
          </p:cNvPr>
          <p:cNvSpPr txBox="1"/>
          <p:nvPr/>
        </p:nvSpPr>
        <p:spPr>
          <a:xfrm>
            <a:off x="6636029" y="4917492"/>
            <a:ext cx="2643808" cy="400110"/>
          </a:xfrm>
          <a:prstGeom prst="rect">
            <a:avLst/>
          </a:prstGeom>
          <a:noFill/>
        </p:spPr>
        <p:txBody>
          <a:bodyPr wrap="square" rtlCol="0">
            <a:spAutoFit/>
          </a:bodyPr>
          <a:lstStyle/>
          <a:p>
            <a:r>
              <a:rPr lang="en-AU" sz="2000" b="1" dirty="0"/>
              <a:t>A shared approach</a:t>
            </a:r>
          </a:p>
        </p:txBody>
      </p:sp>
    </p:spTree>
    <p:extLst>
      <p:ext uri="{BB962C8B-B14F-4D97-AF65-F5344CB8AC3E}">
        <p14:creationId xmlns:p14="http://schemas.microsoft.com/office/powerpoint/2010/main" val="3532535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9365FD-4A4F-4720-9837-2737A46055D4}"/>
              </a:ext>
            </a:extLst>
          </p:cNvPr>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1" name="Right Triangle 10">
            <a:extLst>
              <a:ext uri="{FF2B5EF4-FFF2-40B4-BE49-F238E27FC236}">
                <a16:creationId xmlns:a16="http://schemas.microsoft.com/office/drawing/2014/main" id="{84D36C6F-FCD7-409F-B884-A6DEEE00F991}"/>
              </a:ext>
            </a:extLst>
          </p:cNvPr>
          <p:cNvSpPr/>
          <p:nvPr/>
        </p:nvSpPr>
        <p:spPr>
          <a:xfrm rot="5400000">
            <a:off x="1724439" y="-1724439"/>
            <a:ext cx="513522" cy="3962400"/>
          </a:xfrm>
          <a:prstGeom prst="rtTriangle">
            <a:avLst/>
          </a:prstGeom>
          <a:solidFill>
            <a:srgbClr val="A63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a:extLst>
              <a:ext uri="{FF2B5EF4-FFF2-40B4-BE49-F238E27FC236}">
                <a16:creationId xmlns:a16="http://schemas.microsoft.com/office/drawing/2014/main" id="{BB519A64-A7AF-4A3F-9D50-858ACC943102}"/>
              </a:ext>
            </a:extLst>
          </p:cNvPr>
          <p:cNvSpPr/>
          <p:nvPr/>
        </p:nvSpPr>
        <p:spPr>
          <a:xfrm rot="16200000">
            <a:off x="6906039" y="4620039"/>
            <a:ext cx="513522" cy="3962400"/>
          </a:xfrm>
          <a:prstGeom prst="rtTriangle">
            <a:avLst/>
          </a:prstGeom>
          <a:solidFill>
            <a:srgbClr val="A63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Picture 2" descr="Description: MediumRGB">
            <a:extLst>
              <a:ext uri="{FF2B5EF4-FFF2-40B4-BE49-F238E27FC236}">
                <a16:creationId xmlns:a16="http://schemas.microsoft.com/office/drawing/2014/main" id="{036B895C-7013-41CC-B044-3A8C24A5FC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8208" y="298176"/>
            <a:ext cx="1409700" cy="57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a:extLst>
              <a:ext uri="{FF2B5EF4-FFF2-40B4-BE49-F238E27FC236}">
                <a16:creationId xmlns:a16="http://schemas.microsoft.com/office/drawing/2014/main" id="{7052236E-09B2-4C48-9785-C1FC6D281367}"/>
              </a:ext>
            </a:extLst>
          </p:cNvPr>
          <p:cNvGraphicFramePr/>
          <p:nvPr>
            <p:extLst>
              <p:ext uri="{D42A27DB-BD31-4B8C-83A1-F6EECF244321}">
                <p14:modId xmlns:p14="http://schemas.microsoft.com/office/powerpoint/2010/main" val="193643231"/>
              </p:ext>
            </p:extLst>
          </p:nvPr>
        </p:nvGraphicFramePr>
        <p:xfrm>
          <a:off x="369405" y="1004959"/>
          <a:ext cx="8209720" cy="3176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C73C7A06-B2F8-494A-88F1-82AB7F017C9F}"/>
              </a:ext>
            </a:extLst>
          </p:cNvPr>
          <p:cNvSpPr txBox="1"/>
          <p:nvPr/>
        </p:nvSpPr>
        <p:spPr>
          <a:xfrm>
            <a:off x="651013" y="1077557"/>
            <a:ext cx="3818450" cy="646331"/>
          </a:xfrm>
          <a:prstGeom prst="rect">
            <a:avLst/>
          </a:prstGeom>
          <a:noFill/>
        </p:spPr>
        <p:txBody>
          <a:bodyPr wrap="square" rtlCol="0">
            <a:spAutoFit/>
          </a:bodyPr>
          <a:lstStyle/>
          <a:p>
            <a:r>
              <a:rPr lang="en-AU" sz="3600" b="1" dirty="0"/>
              <a:t>Project Life Cycle </a:t>
            </a:r>
          </a:p>
        </p:txBody>
      </p:sp>
      <p:sp>
        <p:nvSpPr>
          <p:cNvPr id="15" name="TextBox 14">
            <a:extLst>
              <a:ext uri="{FF2B5EF4-FFF2-40B4-BE49-F238E27FC236}">
                <a16:creationId xmlns:a16="http://schemas.microsoft.com/office/drawing/2014/main" id="{F86B6F19-DEDA-4CC8-82B7-C1E8F400557A}"/>
              </a:ext>
            </a:extLst>
          </p:cNvPr>
          <p:cNvSpPr txBox="1"/>
          <p:nvPr/>
        </p:nvSpPr>
        <p:spPr>
          <a:xfrm>
            <a:off x="611257" y="3318700"/>
            <a:ext cx="8428893" cy="2542363"/>
          </a:xfrm>
          <a:prstGeom prst="rect">
            <a:avLst/>
          </a:prstGeom>
          <a:noFill/>
        </p:spPr>
        <p:txBody>
          <a:bodyPr wrap="square" rtlCol="0">
            <a:spAutoFit/>
          </a:bodyPr>
          <a:lstStyle/>
          <a:p>
            <a:pPr marL="257175" indent="-257175">
              <a:lnSpc>
                <a:spcPct val="150000"/>
              </a:lnSpc>
              <a:buAutoNum type="arabicPeriod"/>
            </a:pPr>
            <a:r>
              <a:rPr lang="en-US" dirty="0"/>
              <a:t>Mapping the landscape: identifying key services, leaders and workforces </a:t>
            </a:r>
          </a:p>
          <a:p>
            <a:pPr marL="257175" indent="-257175">
              <a:lnSpc>
                <a:spcPct val="150000"/>
              </a:lnSpc>
              <a:buAutoNum type="arabicPeriod"/>
            </a:pPr>
            <a:r>
              <a:rPr lang="en-US" dirty="0"/>
              <a:t>Building connections and relationships: leverage off partnerships, networks                             &amp; collaborations</a:t>
            </a:r>
          </a:p>
          <a:p>
            <a:pPr marL="257175" indent="-257175">
              <a:lnSpc>
                <a:spcPct val="150000"/>
              </a:lnSpc>
              <a:buFontTx/>
              <a:buAutoNum type="arabicPeriod"/>
            </a:pPr>
            <a:r>
              <a:rPr lang="en-US" dirty="0"/>
              <a:t>Identifying shared vision and values: common goals &amp; opportunities</a:t>
            </a:r>
          </a:p>
          <a:p>
            <a:pPr marL="257175" indent="-257175">
              <a:lnSpc>
                <a:spcPct val="150000"/>
              </a:lnSpc>
              <a:buAutoNum type="arabicPeriod"/>
            </a:pPr>
            <a:r>
              <a:rPr lang="en-US" dirty="0"/>
              <a:t>Co designing shared approaches and practice, centering on lived experience</a:t>
            </a:r>
          </a:p>
          <a:p>
            <a:pPr marL="257175" indent="-257175">
              <a:lnSpc>
                <a:spcPct val="150000"/>
              </a:lnSpc>
              <a:buAutoNum type="arabicPeriod"/>
            </a:pPr>
            <a:r>
              <a:rPr lang="en-US" dirty="0"/>
              <a:t>Regenerative systems: implementation, communication, sustainability and growth</a:t>
            </a:r>
          </a:p>
        </p:txBody>
      </p:sp>
    </p:spTree>
    <p:extLst>
      <p:ext uri="{BB962C8B-B14F-4D97-AF65-F5344CB8AC3E}">
        <p14:creationId xmlns:p14="http://schemas.microsoft.com/office/powerpoint/2010/main" val="4219939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9365FD-4A4F-4720-9837-2737A46055D4}"/>
              </a:ext>
            </a:extLst>
          </p:cNvPr>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1" name="Right Triangle 10">
            <a:extLst>
              <a:ext uri="{FF2B5EF4-FFF2-40B4-BE49-F238E27FC236}">
                <a16:creationId xmlns:a16="http://schemas.microsoft.com/office/drawing/2014/main" id="{84D36C6F-FCD7-409F-B884-A6DEEE00F991}"/>
              </a:ext>
            </a:extLst>
          </p:cNvPr>
          <p:cNvSpPr/>
          <p:nvPr/>
        </p:nvSpPr>
        <p:spPr>
          <a:xfrm rot="5400000">
            <a:off x="1724439" y="-1724439"/>
            <a:ext cx="513522" cy="3962400"/>
          </a:xfrm>
          <a:prstGeom prst="rtTriangle">
            <a:avLst/>
          </a:prstGeom>
          <a:solidFill>
            <a:srgbClr val="A63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a:extLst>
              <a:ext uri="{FF2B5EF4-FFF2-40B4-BE49-F238E27FC236}">
                <a16:creationId xmlns:a16="http://schemas.microsoft.com/office/drawing/2014/main" id="{BB519A64-A7AF-4A3F-9D50-858ACC943102}"/>
              </a:ext>
            </a:extLst>
          </p:cNvPr>
          <p:cNvSpPr/>
          <p:nvPr/>
        </p:nvSpPr>
        <p:spPr>
          <a:xfrm rot="16200000">
            <a:off x="6906039" y="4620039"/>
            <a:ext cx="513522" cy="3962400"/>
          </a:xfrm>
          <a:prstGeom prst="rtTriangle">
            <a:avLst/>
          </a:prstGeom>
          <a:solidFill>
            <a:srgbClr val="A63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Picture 2" descr="Description: MediumRGB">
            <a:extLst>
              <a:ext uri="{FF2B5EF4-FFF2-40B4-BE49-F238E27FC236}">
                <a16:creationId xmlns:a16="http://schemas.microsoft.com/office/drawing/2014/main" id="{036B895C-7013-41CC-B044-3A8C24A5FC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4713" y="256761"/>
            <a:ext cx="1442830" cy="58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AAD2A08C-6F87-476B-BEB5-C13D84F6D6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713" y="1023130"/>
            <a:ext cx="6858000" cy="5143500"/>
          </a:xfrm>
          <a:prstGeom prst="rect">
            <a:avLst/>
          </a:prstGeom>
        </p:spPr>
      </p:pic>
    </p:spTree>
    <p:extLst>
      <p:ext uri="{BB962C8B-B14F-4D97-AF65-F5344CB8AC3E}">
        <p14:creationId xmlns:p14="http://schemas.microsoft.com/office/powerpoint/2010/main" val="4275975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9365FD-4A4F-4720-9837-2737A46055D4}"/>
              </a:ext>
            </a:extLst>
          </p:cNvPr>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1" name="Right Triangle 10">
            <a:extLst>
              <a:ext uri="{FF2B5EF4-FFF2-40B4-BE49-F238E27FC236}">
                <a16:creationId xmlns:a16="http://schemas.microsoft.com/office/drawing/2014/main" id="{84D36C6F-FCD7-409F-B884-A6DEEE00F991}"/>
              </a:ext>
            </a:extLst>
          </p:cNvPr>
          <p:cNvSpPr/>
          <p:nvPr/>
        </p:nvSpPr>
        <p:spPr>
          <a:xfrm rot="5400000">
            <a:off x="1724439" y="-1724439"/>
            <a:ext cx="513522" cy="3962400"/>
          </a:xfrm>
          <a:prstGeom prst="rtTriangle">
            <a:avLst/>
          </a:prstGeom>
          <a:solidFill>
            <a:srgbClr val="A63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a:extLst>
              <a:ext uri="{FF2B5EF4-FFF2-40B4-BE49-F238E27FC236}">
                <a16:creationId xmlns:a16="http://schemas.microsoft.com/office/drawing/2014/main" id="{BB519A64-A7AF-4A3F-9D50-858ACC943102}"/>
              </a:ext>
            </a:extLst>
          </p:cNvPr>
          <p:cNvSpPr/>
          <p:nvPr/>
        </p:nvSpPr>
        <p:spPr>
          <a:xfrm rot="16200000">
            <a:off x="6906039" y="4620039"/>
            <a:ext cx="513522" cy="3962400"/>
          </a:xfrm>
          <a:prstGeom prst="rtTriangle">
            <a:avLst/>
          </a:prstGeom>
          <a:solidFill>
            <a:srgbClr val="A63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Picture 2" descr="Description: MediumRGB">
            <a:extLst>
              <a:ext uri="{FF2B5EF4-FFF2-40B4-BE49-F238E27FC236}">
                <a16:creationId xmlns:a16="http://schemas.microsoft.com/office/drawing/2014/main" id="{036B895C-7013-41CC-B044-3A8C24A5FC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4713" y="256761"/>
            <a:ext cx="1442830" cy="58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695E4089-F20D-4ED2-84F2-EB0B6A0683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654" y="2147381"/>
            <a:ext cx="2213681" cy="2867025"/>
          </a:xfrm>
          <a:prstGeom prst="rect">
            <a:avLst/>
          </a:prstGeom>
        </p:spPr>
      </p:pic>
      <p:pic>
        <p:nvPicPr>
          <p:cNvPr id="8" name="Picture 7">
            <a:extLst>
              <a:ext uri="{FF2B5EF4-FFF2-40B4-BE49-F238E27FC236}">
                <a16:creationId xmlns:a16="http://schemas.microsoft.com/office/drawing/2014/main" id="{CF2CE04C-86F2-48F3-B9EC-0DF052666F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81060" y="2771326"/>
            <a:ext cx="2273169" cy="2941748"/>
          </a:xfrm>
          <a:prstGeom prst="rect">
            <a:avLst/>
          </a:prstGeom>
        </p:spPr>
      </p:pic>
      <p:pic>
        <p:nvPicPr>
          <p:cNvPr id="9" name="Picture 8">
            <a:extLst>
              <a:ext uri="{FF2B5EF4-FFF2-40B4-BE49-F238E27FC236}">
                <a16:creationId xmlns:a16="http://schemas.microsoft.com/office/drawing/2014/main" id="{24E2C5A3-EF0D-4DE2-8DA3-4B3DB98B4B5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00651" y="3671013"/>
            <a:ext cx="3451562" cy="2446253"/>
          </a:xfrm>
          <a:prstGeom prst="rect">
            <a:avLst/>
          </a:prstGeom>
        </p:spPr>
      </p:pic>
      <p:pic>
        <p:nvPicPr>
          <p:cNvPr id="10" name="Picture 9">
            <a:extLst>
              <a:ext uri="{FF2B5EF4-FFF2-40B4-BE49-F238E27FC236}">
                <a16:creationId xmlns:a16="http://schemas.microsoft.com/office/drawing/2014/main" id="{56FA3635-D0F8-48F1-8809-A349CEF5676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67130" y="1428912"/>
            <a:ext cx="2313347" cy="1939652"/>
          </a:xfrm>
          <a:prstGeom prst="rect">
            <a:avLst/>
          </a:prstGeom>
        </p:spPr>
      </p:pic>
      <p:sp>
        <p:nvSpPr>
          <p:cNvPr id="14" name="TextBox 13">
            <a:extLst>
              <a:ext uri="{FF2B5EF4-FFF2-40B4-BE49-F238E27FC236}">
                <a16:creationId xmlns:a16="http://schemas.microsoft.com/office/drawing/2014/main" id="{56DFAE1D-64CA-40BA-8F47-A0F3359D0C4B}"/>
              </a:ext>
            </a:extLst>
          </p:cNvPr>
          <p:cNvSpPr txBox="1"/>
          <p:nvPr/>
        </p:nvSpPr>
        <p:spPr>
          <a:xfrm>
            <a:off x="833063" y="1142931"/>
            <a:ext cx="2643808" cy="584775"/>
          </a:xfrm>
          <a:prstGeom prst="rect">
            <a:avLst/>
          </a:prstGeom>
          <a:noFill/>
        </p:spPr>
        <p:txBody>
          <a:bodyPr wrap="square" rtlCol="0">
            <a:spAutoFit/>
          </a:bodyPr>
          <a:lstStyle/>
          <a:p>
            <a:r>
              <a:rPr lang="en-AU" sz="3200" b="1" dirty="0"/>
              <a:t>Plan on a page </a:t>
            </a:r>
          </a:p>
        </p:txBody>
      </p:sp>
    </p:spTree>
    <p:extLst>
      <p:ext uri="{BB962C8B-B14F-4D97-AF65-F5344CB8AC3E}">
        <p14:creationId xmlns:p14="http://schemas.microsoft.com/office/powerpoint/2010/main" val="29310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t>A Guide to Making Links</a:t>
            </a:r>
            <a:endParaRPr lang="en-US" sz="3800" dirty="0">
              <a:latin typeface="Arial"/>
              <a:cs typeface="Arial"/>
            </a:endParaRPr>
          </a:p>
        </p:txBody>
      </p:sp>
      <p:sp>
        <p:nvSpPr>
          <p:cNvPr id="3" name="Subtitle 2"/>
          <p:cNvSpPr>
            <a:spLocks noGrp="1"/>
          </p:cNvSpPr>
          <p:nvPr>
            <p:ph type="subTitle" idx="1"/>
          </p:nvPr>
        </p:nvSpPr>
        <p:spPr>
          <a:xfrm>
            <a:off x="685800" y="1211837"/>
            <a:ext cx="6400800" cy="542068"/>
          </a:xfrm>
        </p:spPr>
        <p:txBody>
          <a:bodyPr>
            <a:normAutofit/>
          </a:bodyPr>
          <a:lstStyle/>
          <a:p>
            <a:r>
              <a:rPr lang="en-US" sz="1200" dirty="0"/>
              <a:t>A </a:t>
            </a:r>
            <a:r>
              <a:rPr lang="en-US" sz="1200"/>
              <a:t>coordinated project </a:t>
            </a:r>
            <a:r>
              <a:rPr lang="en-US" sz="1200" dirty="0"/>
              <a:t>between AOD, Homelessness and Mental Health </a:t>
            </a:r>
            <a:br>
              <a:rPr lang="en-US" sz="1200" dirty="0"/>
            </a:br>
            <a:r>
              <a:rPr lang="en-US" sz="1200" dirty="0"/>
              <a:t>Community Support Services in Melbourne’s North and West</a:t>
            </a:r>
            <a:endParaRPr lang="en-US" sz="1200" dirty="0">
              <a:latin typeface="Arial"/>
              <a:cs typeface="Arial"/>
            </a:endParaRPr>
          </a:p>
        </p:txBody>
      </p:sp>
      <p:sp>
        <p:nvSpPr>
          <p:cNvPr id="4" name="TextBox 3"/>
          <p:cNvSpPr txBox="1"/>
          <p:nvPr/>
        </p:nvSpPr>
        <p:spPr>
          <a:xfrm>
            <a:off x="685800" y="488562"/>
            <a:ext cx="5269523" cy="1446550"/>
          </a:xfrm>
          <a:prstGeom prst="rect">
            <a:avLst/>
          </a:prstGeom>
          <a:solidFill>
            <a:srgbClr val="00B050"/>
          </a:solidFill>
        </p:spPr>
        <p:txBody>
          <a:bodyPr wrap="square" rtlCol="0">
            <a:spAutoFit/>
          </a:bodyPr>
          <a:lstStyle/>
          <a:p>
            <a:r>
              <a:rPr lang="en-US" sz="3200" dirty="0">
                <a:solidFill>
                  <a:schemeClr val="bg1"/>
                </a:solidFill>
              </a:rPr>
              <a:t>An Overview of Making Links:</a:t>
            </a:r>
          </a:p>
          <a:p>
            <a:endParaRPr lang="en-US" sz="1600" dirty="0">
              <a:solidFill>
                <a:schemeClr val="bg1"/>
              </a:solidFill>
            </a:endParaRPr>
          </a:p>
          <a:p>
            <a:r>
              <a:rPr lang="en-US" sz="2000" dirty="0">
                <a:solidFill>
                  <a:schemeClr val="bg1"/>
                </a:solidFill>
              </a:rPr>
              <a:t>An AOD, Mental Health &amp; Homelessness Partnership in Melbourne’s north and west</a:t>
            </a:r>
            <a:endParaRPr lang="en-AU" sz="2000" dirty="0">
              <a:solidFill>
                <a:schemeClr val="bg1"/>
              </a:solidFill>
            </a:endParaRPr>
          </a:p>
        </p:txBody>
      </p:sp>
      <p:sp>
        <p:nvSpPr>
          <p:cNvPr id="5" name="TextBox 4"/>
          <p:cNvSpPr txBox="1"/>
          <p:nvPr/>
        </p:nvSpPr>
        <p:spPr>
          <a:xfrm>
            <a:off x="6846277" y="6107723"/>
            <a:ext cx="949569" cy="621323"/>
          </a:xfrm>
          <a:prstGeom prst="rect">
            <a:avLst/>
          </a:prstGeom>
          <a:solidFill>
            <a:schemeClr val="bg1"/>
          </a:solidFill>
        </p:spPr>
        <p:txBody>
          <a:bodyPr wrap="square" rtlCol="0">
            <a:spAutoFit/>
          </a:bodyPr>
          <a:lstStyle/>
          <a:p>
            <a:endParaRPr lang="en-AU" dirty="0"/>
          </a:p>
        </p:txBody>
      </p:sp>
      <p:pic>
        <p:nvPicPr>
          <p:cNvPr id="6" name="Picture 6">
            <a:extLst>
              <a:ext uri="{FF2B5EF4-FFF2-40B4-BE49-F238E27FC236}">
                <a16:creationId xmlns:a16="http://schemas.microsoft.com/office/drawing/2014/main" id="{7AF7F1E7-C2AB-4A0A-8C7F-1DEC7A0549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3287" y="6231059"/>
            <a:ext cx="715962"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3868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a:cs typeface="Arial"/>
              </a:rPr>
              <a:t>What is Making Links? </a:t>
            </a:r>
          </a:p>
        </p:txBody>
      </p:sp>
      <p:sp>
        <p:nvSpPr>
          <p:cNvPr id="3" name="Content Placeholder 2"/>
          <p:cNvSpPr>
            <a:spLocks noGrp="1"/>
          </p:cNvSpPr>
          <p:nvPr>
            <p:ph idx="1"/>
          </p:nvPr>
        </p:nvSpPr>
        <p:spPr>
          <a:xfrm>
            <a:off x="211657" y="1255715"/>
            <a:ext cx="8808197" cy="4852007"/>
          </a:xfrm>
        </p:spPr>
        <p:txBody>
          <a:bodyPr>
            <a:normAutofit fontScale="92500" lnSpcReduction="10000"/>
          </a:bodyPr>
          <a:lstStyle/>
          <a:p>
            <a:pPr algn="just">
              <a:spcBef>
                <a:spcPts val="1200"/>
              </a:spcBef>
            </a:pPr>
            <a:r>
              <a:rPr lang="en-AU" dirty="0">
                <a:solidFill>
                  <a:schemeClr val="tx1"/>
                </a:solidFill>
                <a:cs typeface="Damascus"/>
              </a:rPr>
              <a:t>A partnership between the AOD, Mental Health and Homelessness Sectors in Melbourne’s north and west</a:t>
            </a:r>
          </a:p>
          <a:p>
            <a:pPr algn="just">
              <a:spcBef>
                <a:spcPts val="1200"/>
              </a:spcBef>
            </a:pPr>
            <a:r>
              <a:rPr lang="en-AU" b="1" dirty="0">
                <a:solidFill>
                  <a:schemeClr val="tx1"/>
                </a:solidFill>
                <a:cs typeface="Damascus"/>
              </a:rPr>
              <a:t>Aim: To improve coordination and linkages across the AOD, Homelessness, Mental Health and Family Violence sectors for the benefit of shared clients.</a:t>
            </a:r>
            <a:endParaRPr lang="en-US" b="1" dirty="0">
              <a:solidFill>
                <a:schemeClr val="tx1"/>
              </a:solidFill>
              <a:cs typeface="Damascus"/>
            </a:endParaRPr>
          </a:p>
          <a:p>
            <a:pPr algn="just">
              <a:spcBef>
                <a:spcPts val="1200"/>
              </a:spcBef>
            </a:pPr>
            <a:r>
              <a:rPr lang="en-US" dirty="0">
                <a:solidFill>
                  <a:schemeClr val="tx1"/>
                </a:solidFill>
                <a:cs typeface="Damascus"/>
              </a:rPr>
              <a:t>Established in 2015, following the re-commissioning of the AOD and Mental Health Sectors</a:t>
            </a:r>
          </a:p>
          <a:p>
            <a:pPr algn="just">
              <a:spcBef>
                <a:spcPts val="1200"/>
              </a:spcBef>
            </a:pPr>
            <a:r>
              <a:rPr lang="en-US" dirty="0">
                <a:solidFill>
                  <a:schemeClr val="tx1"/>
                </a:solidFill>
                <a:cs typeface="Damascus"/>
              </a:rPr>
              <a:t>New Catchment/Area Planner positions facilitated Sector coordination</a:t>
            </a:r>
          </a:p>
          <a:p>
            <a:pPr algn="just">
              <a:spcBef>
                <a:spcPts val="1200"/>
              </a:spcBef>
            </a:pPr>
            <a:r>
              <a:rPr lang="en-US" dirty="0">
                <a:solidFill>
                  <a:schemeClr val="tx1"/>
                </a:solidFill>
                <a:cs typeface="Damascus"/>
              </a:rPr>
              <a:t>All Sectors identified cross sector work as a priority</a:t>
            </a:r>
          </a:p>
          <a:p>
            <a:pPr algn="just">
              <a:spcBef>
                <a:spcPts val="1200"/>
              </a:spcBef>
            </a:pPr>
            <a:r>
              <a:rPr lang="en-US" dirty="0">
                <a:solidFill>
                  <a:schemeClr val="tx1"/>
                </a:solidFill>
                <a:cs typeface="Damascus"/>
              </a:rPr>
              <a:t>Unfunded project</a:t>
            </a:r>
          </a:p>
        </p:txBody>
      </p:sp>
    </p:spTree>
    <p:extLst>
      <p:ext uri="{BB962C8B-B14F-4D97-AF65-F5344CB8AC3E}">
        <p14:creationId xmlns:p14="http://schemas.microsoft.com/office/powerpoint/2010/main" val="1027419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06846"/>
          </a:xfrm>
        </p:spPr>
        <p:txBody>
          <a:bodyPr>
            <a:normAutofit/>
          </a:bodyPr>
          <a:lstStyle/>
          <a:p>
            <a:r>
              <a:rPr lang="en-US" dirty="0">
                <a:latin typeface="Arial"/>
                <a:cs typeface="Arial"/>
              </a:rPr>
              <a:t>The </a:t>
            </a:r>
            <a:r>
              <a:rPr lang="en-US">
                <a:latin typeface="Arial"/>
                <a:cs typeface="Arial"/>
              </a:rPr>
              <a:t>Making Links Data </a:t>
            </a:r>
            <a:r>
              <a:rPr lang="en-US" dirty="0">
                <a:latin typeface="Arial"/>
                <a:cs typeface="Arial"/>
              </a:rPr>
              <a:t>Snapshot</a:t>
            </a:r>
          </a:p>
        </p:txBody>
      </p:sp>
      <p:sp>
        <p:nvSpPr>
          <p:cNvPr id="3" name="Content Placeholder 2"/>
          <p:cNvSpPr>
            <a:spLocks noGrp="1"/>
          </p:cNvSpPr>
          <p:nvPr>
            <p:ph idx="1"/>
          </p:nvPr>
        </p:nvSpPr>
        <p:spPr>
          <a:xfrm>
            <a:off x="0" y="929833"/>
            <a:ext cx="6219467" cy="5252478"/>
          </a:xfrm>
        </p:spPr>
        <p:txBody>
          <a:bodyPr>
            <a:normAutofit/>
          </a:bodyPr>
          <a:lstStyle/>
          <a:p>
            <a:pPr>
              <a:spcBef>
                <a:spcPts val="1200"/>
              </a:spcBef>
            </a:pPr>
            <a:r>
              <a:rPr lang="en-US" b="1" dirty="0">
                <a:solidFill>
                  <a:schemeClr val="tx1"/>
                </a:solidFill>
                <a:cs typeface="Damascus"/>
              </a:rPr>
              <a:t>One day data snapshot:</a:t>
            </a:r>
          </a:p>
          <a:p>
            <a:pPr lvl="1">
              <a:spcBef>
                <a:spcPts val="1200"/>
              </a:spcBef>
            </a:pPr>
            <a:r>
              <a:rPr lang="en-US" dirty="0">
                <a:solidFill>
                  <a:schemeClr val="tx1"/>
                </a:solidFill>
                <a:cs typeface="Damascus"/>
              </a:rPr>
              <a:t># of consumers facing issues supported by the participating Sectors, </a:t>
            </a:r>
          </a:p>
          <a:p>
            <a:pPr lvl="1">
              <a:spcBef>
                <a:spcPts val="1200"/>
              </a:spcBef>
            </a:pPr>
            <a:r>
              <a:rPr lang="en-US" dirty="0">
                <a:solidFill>
                  <a:schemeClr val="tx1"/>
                </a:solidFill>
                <a:cs typeface="Damascus"/>
              </a:rPr>
              <a:t># in receipt of support from these Sectors and </a:t>
            </a:r>
          </a:p>
          <a:p>
            <a:pPr lvl="1">
              <a:spcBef>
                <a:spcPts val="1200"/>
              </a:spcBef>
            </a:pPr>
            <a:r>
              <a:rPr lang="en-US" dirty="0">
                <a:solidFill>
                  <a:schemeClr val="tx1"/>
                </a:solidFill>
                <a:cs typeface="Damascus"/>
              </a:rPr>
              <a:t># who might benefit from the support of all three Sectors.</a:t>
            </a:r>
          </a:p>
          <a:p>
            <a:pPr>
              <a:spcBef>
                <a:spcPts val="1200"/>
              </a:spcBef>
            </a:pPr>
            <a:r>
              <a:rPr lang="en-AU" b="1" dirty="0">
                <a:solidFill>
                  <a:schemeClr val="tx1"/>
                </a:solidFill>
                <a:cs typeface="Damascus"/>
              </a:rPr>
              <a:t>235 workers </a:t>
            </a:r>
            <a:r>
              <a:rPr lang="en-AU" dirty="0">
                <a:solidFill>
                  <a:schemeClr val="tx1"/>
                </a:solidFill>
                <a:cs typeface="Damascus"/>
              </a:rPr>
              <a:t>completed the data </a:t>
            </a:r>
          </a:p>
          <a:p>
            <a:pPr>
              <a:spcBef>
                <a:spcPts val="1200"/>
              </a:spcBef>
            </a:pPr>
            <a:r>
              <a:rPr lang="en-AU" dirty="0">
                <a:solidFill>
                  <a:schemeClr val="tx1"/>
                </a:solidFill>
                <a:cs typeface="Damascus"/>
              </a:rPr>
              <a:t>Across the three sectors, respondents </a:t>
            </a:r>
            <a:br>
              <a:rPr lang="en-AU" dirty="0">
                <a:solidFill>
                  <a:schemeClr val="tx1"/>
                </a:solidFill>
                <a:cs typeface="Damascus"/>
              </a:rPr>
            </a:br>
            <a:r>
              <a:rPr lang="en-AU" dirty="0">
                <a:solidFill>
                  <a:schemeClr val="tx1"/>
                </a:solidFill>
                <a:cs typeface="Damascus"/>
              </a:rPr>
              <a:t>reported working with </a:t>
            </a:r>
            <a:r>
              <a:rPr lang="en-AU" b="1" dirty="0">
                <a:solidFill>
                  <a:schemeClr val="tx1"/>
                </a:solidFill>
                <a:cs typeface="Damascus"/>
              </a:rPr>
              <a:t>2,275 consumers.</a:t>
            </a:r>
          </a:p>
          <a:p>
            <a:endParaRPr lang="en-US" sz="2000" dirty="0">
              <a:latin typeface="Arial"/>
              <a:cs typeface="Arial"/>
            </a:endParaRPr>
          </a:p>
        </p:txBody>
      </p:sp>
      <p:graphicFrame>
        <p:nvGraphicFramePr>
          <p:cNvPr id="4" name="Chart 3"/>
          <p:cNvGraphicFramePr/>
          <p:nvPr>
            <p:extLst>
              <p:ext uri="{D42A27DB-BD31-4B8C-83A1-F6EECF244321}">
                <p14:modId xmlns:p14="http://schemas.microsoft.com/office/powerpoint/2010/main" val="5139462"/>
              </p:ext>
            </p:extLst>
          </p:nvPr>
        </p:nvGraphicFramePr>
        <p:xfrm>
          <a:off x="5555215" y="1823200"/>
          <a:ext cx="3946975" cy="41175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3992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4775"/>
            <a:ext cx="8229600" cy="878271"/>
          </a:xfrm>
        </p:spPr>
        <p:txBody>
          <a:bodyPr>
            <a:normAutofit/>
          </a:bodyPr>
          <a:lstStyle/>
          <a:p>
            <a:r>
              <a:rPr lang="en-US" dirty="0">
                <a:latin typeface="Arial"/>
                <a:cs typeface="Arial"/>
              </a:rPr>
              <a:t>Making Links Data snapshot findings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8907359"/>
              </p:ext>
            </p:extLst>
          </p:nvPr>
        </p:nvGraphicFramePr>
        <p:xfrm>
          <a:off x="457200" y="1255713"/>
          <a:ext cx="8229600" cy="52530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03564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849696"/>
          </a:xfrm>
        </p:spPr>
        <p:txBody>
          <a:bodyPr>
            <a:normAutofit/>
          </a:bodyPr>
          <a:lstStyle/>
          <a:p>
            <a:r>
              <a:rPr lang="en-US" dirty="0">
                <a:latin typeface="Arial"/>
                <a:cs typeface="Arial"/>
              </a:rPr>
              <a:t>The Worker Survey</a:t>
            </a:r>
          </a:p>
        </p:txBody>
      </p:sp>
      <p:sp>
        <p:nvSpPr>
          <p:cNvPr id="3" name="Content Placeholder 2"/>
          <p:cNvSpPr>
            <a:spLocks noGrp="1"/>
          </p:cNvSpPr>
          <p:nvPr>
            <p:ph idx="1"/>
          </p:nvPr>
        </p:nvSpPr>
        <p:spPr>
          <a:xfrm>
            <a:off x="1" y="988227"/>
            <a:ext cx="8982074" cy="5248185"/>
          </a:xfrm>
        </p:spPr>
        <p:txBody>
          <a:bodyPr>
            <a:normAutofit fontScale="92500" lnSpcReduction="20000"/>
          </a:bodyPr>
          <a:lstStyle/>
          <a:p>
            <a:pPr algn="just">
              <a:spcBef>
                <a:spcPts val="1800"/>
              </a:spcBef>
            </a:pPr>
            <a:r>
              <a:rPr lang="en-AU" sz="2600" b="1" dirty="0">
                <a:solidFill>
                  <a:schemeClr val="tx1"/>
                </a:solidFill>
                <a:cs typeface="Damascus"/>
              </a:rPr>
              <a:t>151 workers </a:t>
            </a:r>
            <a:r>
              <a:rPr lang="en-AU" sz="2600" dirty="0">
                <a:solidFill>
                  <a:schemeClr val="tx1"/>
                </a:solidFill>
                <a:cs typeface="Damascus"/>
              </a:rPr>
              <a:t>across the 3 Sectors completed the survey about their experiences of the other Sectors.</a:t>
            </a:r>
          </a:p>
          <a:p>
            <a:pPr algn="just">
              <a:spcBef>
                <a:spcPts val="1800"/>
              </a:spcBef>
            </a:pPr>
            <a:r>
              <a:rPr lang="en-AU" sz="2600" dirty="0">
                <a:solidFill>
                  <a:schemeClr val="tx1"/>
                </a:solidFill>
                <a:cs typeface="Damascus"/>
              </a:rPr>
              <a:t>30% of respondents have been working for less than 2 years, 26% for between 2 and 5 years and 44% for more than 5 years</a:t>
            </a:r>
          </a:p>
          <a:p>
            <a:pPr algn="just">
              <a:spcBef>
                <a:spcPts val="1920"/>
              </a:spcBef>
            </a:pPr>
            <a:r>
              <a:rPr lang="en-US" sz="2600" b="1" dirty="0">
                <a:solidFill>
                  <a:schemeClr val="tx1"/>
                </a:solidFill>
                <a:cs typeface="Damascus"/>
              </a:rPr>
              <a:t>Workers commented on: </a:t>
            </a:r>
          </a:p>
          <a:p>
            <a:pPr marL="628650" indent="-266700" algn="just">
              <a:spcBef>
                <a:spcPts val="1200"/>
              </a:spcBef>
              <a:buFont typeface="Courier New" panose="02070309020205020404" pitchFamily="49" charset="0"/>
              <a:buChar char="o"/>
            </a:pPr>
            <a:r>
              <a:rPr lang="en-US" sz="2200" dirty="0">
                <a:solidFill>
                  <a:schemeClr val="tx1"/>
                </a:solidFill>
              </a:rPr>
              <a:t>Referrals to the Mental Health Sector were experienced by both workers and clients as easiest.</a:t>
            </a:r>
          </a:p>
          <a:p>
            <a:pPr marL="628650" indent="-266700" algn="just">
              <a:spcBef>
                <a:spcPts val="1200"/>
              </a:spcBef>
              <a:buFont typeface="Courier New" panose="02070309020205020404" pitchFamily="49" charset="0"/>
              <a:buChar char="o"/>
            </a:pPr>
            <a:r>
              <a:rPr lang="en-US" sz="2200" dirty="0">
                <a:solidFill>
                  <a:schemeClr val="tx1"/>
                </a:solidFill>
              </a:rPr>
              <a:t>Ease of referral to the AOD Sector was slightly higher than to the Homelessness Sector.</a:t>
            </a:r>
          </a:p>
          <a:p>
            <a:pPr marL="628650" indent="-266700" algn="just">
              <a:spcBef>
                <a:spcPts val="1200"/>
              </a:spcBef>
              <a:buFont typeface="Courier New" panose="02070309020205020404" pitchFamily="49" charset="0"/>
              <a:buChar char="o"/>
            </a:pPr>
            <a:r>
              <a:rPr lang="en-US" sz="2200" dirty="0">
                <a:solidFill>
                  <a:schemeClr val="tx1"/>
                </a:solidFill>
              </a:rPr>
              <a:t>Sharing of information with the Homelessness  Sector was the most straight forward.</a:t>
            </a:r>
          </a:p>
          <a:p>
            <a:pPr marL="628650" indent="-266700" algn="just">
              <a:spcBef>
                <a:spcPts val="1200"/>
              </a:spcBef>
              <a:buFont typeface="Courier New" panose="02070309020205020404" pitchFamily="49" charset="0"/>
              <a:buChar char="o"/>
            </a:pPr>
            <a:r>
              <a:rPr lang="en-US" sz="2200" dirty="0">
                <a:solidFill>
                  <a:schemeClr val="tx1"/>
                </a:solidFill>
              </a:rPr>
              <a:t>The ability to work collaboratively was experienced equally across all three sectors with 50% partially agreeing and 25% agreeing that ongoing collaborative work has been possible</a:t>
            </a:r>
            <a:r>
              <a:rPr lang="en-US" sz="2200" dirty="0"/>
              <a:t>.</a:t>
            </a:r>
          </a:p>
          <a:p>
            <a:pPr algn="just">
              <a:spcBef>
                <a:spcPts val="1200"/>
              </a:spcBef>
            </a:pPr>
            <a:endParaRPr lang="en-US" b="1" dirty="0">
              <a:cs typeface="Damascus"/>
            </a:endParaRPr>
          </a:p>
        </p:txBody>
      </p:sp>
    </p:spTree>
    <p:extLst>
      <p:ext uri="{BB962C8B-B14F-4D97-AF65-F5344CB8AC3E}">
        <p14:creationId xmlns:p14="http://schemas.microsoft.com/office/powerpoint/2010/main" val="2967557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5"/>
            <a:ext cx="8229600" cy="897321"/>
          </a:xfrm>
        </p:spPr>
        <p:txBody>
          <a:bodyPr>
            <a:normAutofit/>
          </a:bodyPr>
          <a:lstStyle/>
          <a:p>
            <a:r>
              <a:rPr lang="en-US" dirty="0">
                <a:latin typeface="Arial"/>
                <a:cs typeface="Arial"/>
              </a:rPr>
              <a:t>Forum 1: Priorities for cross sector work</a:t>
            </a:r>
          </a:p>
        </p:txBody>
      </p:sp>
      <p:sp>
        <p:nvSpPr>
          <p:cNvPr id="3" name="Content Placeholder 2"/>
          <p:cNvSpPr>
            <a:spLocks noGrp="1"/>
          </p:cNvSpPr>
          <p:nvPr>
            <p:ph idx="1"/>
          </p:nvPr>
        </p:nvSpPr>
        <p:spPr>
          <a:xfrm>
            <a:off x="316523" y="983046"/>
            <a:ext cx="8663353" cy="5037610"/>
          </a:xfrm>
        </p:spPr>
        <p:txBody>
          <a:bodyPr>
            <a:normAutofit fontScale="92500" lnSpcReduction="10000"/>
          </a:bodyPr>
          <a:lstStyle/>
          <a:p>
            <a:pPr lvl="0"/>
            <a:r>
              <a:rPr lang="en-AU" dirty="0">
                <a:solidFill>
                  <a:schemeClr val="tx1"/>
                </a:solidFill>
                <a:cs typeface="Damascus"/>
              </a:rPr>
              <a:t>Co-location with a service response </a:t>
            </a:r>
          </a:p>
          <a:p>
            <a:pPr lvl="0"/>
            <a:r>
              <a:rPr lang="en-AU" dirty="0">
                <a:solidFill>
                  <a:schemeClr val="tx1"/>
                </a:solidFill>
                <a:cs typeface="Damascus"/>
              </a:rPr>
              <a:t>Develop a common frequent service user (FSU) register and responses</a:t>
            </a:r>
          </a:p>
          <a:p>
            <a:pPr lvl="0"/>
            <a:r>
              <a:rPr lang="en-AU" dirty="0">
                <a:solidFill>
                  <a:schemeClr val="tx1"/>
                </a:solidFill>
                <a:cs typeface="Damascus"/>
              </a:rPr>
              <a:t>Shared Practice Model</a:t>
            </a:r>
          </a:p>
          <a:p>
            <a:pPr lvl="0"/>
            <a:r>
              <a:rPr lang="en-AU" dirty="0">
                <a:solidFill>
                  <a:schemeClr val="tx1"/>
                </a:solidFill>
                <a:cs typeface="Damascus"/>
              </a:rPr>
              <a:t>Collaborative intake assessment and service delivery </a:t>
            </a:r>
          </a:p>
          <a:p>
            <a:pPr lvl="0"/>
            <a:r>
              <a:rPr lang="en-AU" dirty="0">
                <a:solidFill>
                  <a:schemeClr val="tx1"/>
                </a:solidFill>
                <a:cs typeface="Damascus"/>
              </a:rPr>
              <a:t>Communication/Information Sharing (collaborative practice)</a:t>
            </a:r>
          </a:p>
          <a:p>
            <a:pPr lvl="0"/>
            <a:r>
              <a:rPr lang="en-AU" dirty="0">
                <a:solidFill>
                  <a:schemeClr val="tx1"/>
                </a:solidFill>
                <a:cs typeface="Damascus"/>
              </a:rPr>
              <a:t>Reciprocal rotations for staff into other service sectors </a:t>
            </a:r>
          </a:p>
          <a:p>
            <a:pPr lvl="0"/>
            <a:r>
              <a:rPr lang="en-AU" dirty="0">
                <a:solidFill>
                  <a:schemeClr val="tx1"/>
                </a:solidFill>
                <a:cs typeface="Damascus"/>
              </a:rPr>
              <a:t>Brief interventions while people are on waiting lists </a:t>
            </a:r>
          </a:p>
          <a:p>
            <a:pPr lvl="0"/>
            <a:r>
              <a:rPr lang="en-AU" dirty="0">
                <a:solidFill>
                  <a:schemeClr val="tx1"/>
                </a:solidFill>
                <a:cs typeface="Damascus"/>
              </a:rPr>
              <a:t>Collaborative approaches to clients requiring multiple supports </a:t>
            </a:r>
          </a:p>
          <a:p>
            <a:pPr lvl="0"/>
            <a:r>
              <a:rPr lang="en-AU" dirty="0">
                <a:solidFill>
                  <a:schemeClr val="tx1"/>
                </a:solidFill>
                <a:cs typeface="Damascus"/>
              </a:rPr>
              <a:t>Opportunities for workers to gain understanding of different service sectors </a:t>
            </a:r>
          </a:p>
          <a:p>
            <a:endParaRPr lang="en-AU" sz="3200" dirty="0">
              <a:latin typeface="Browallia New" panose="020B0604020202020204" pitchFamily="34" charset="-34"/>
              <a:cs typeface="Browallia New" panose="020B0604020202020204" pitchFamily="34" charset="-34"/>
            </a:endParaRPr>
          </a:p>
          <a:p>
            <a:pPr algn="just">
              <a:spcBef>
                <a:spcPts val="1200"/>
              </a:spcBef>
            </a:pPr>
            <a:endParaRPr lang="en-US"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3781705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
            <a:ext cx="8229600" cy="916371"/>
          </a:xfrm>
        </p:spPr>
        <p:txBody>
          <a:bodyPr>
            <a:normAutofit/>
          </a:bodyPr>
          <a:lstStyle/>
          <a:p>
            <a:r>
              <a:rPr lang="en-US" dirty="0">
                <a:latin typeface="Arial"/>
                <a:cs typeface="Arial"/>
              </a:rPr>
              <a:t>Steering Group and priority setting</a:t>
            </a:r>
          </a:p>
        </p:txBody>
      </p:sp>
      <p:sp>
        <p:nvSpPr>
          <p:cNvPr id="3" name="Content Placeholder 2"/>
          <p:cNvSpPr>
            <a:spLocks noGrp="1"/>
          </p:cNvSpPr>
          <p:nvPr>
            <p:ph idx="1"/>
          </p:nvPr>
        </p:nvSpPr>
        <p:spPr>
          <a:xfrm>
            <a:off x="152400" y="1107048"/>
            <a:ext cx="8991599" cy="5128237"/>
          </a:xfrm>
        </p:spPr>
        <p:txBody>
          <a:bodyPr>
            <a:normAutofit/>
          </a:bodyPr>
          <a:lstStyle/>
          <a:p>
            <a:pPr algn="just">
              <a:spcBef>
                <a:spcPts val="1200"/>
              </a:spcBef>
            </a:pPr>
            <a:endParaRPr lang="en-US" dirty="0">
              <a:latin typeface="Browallia New" panose="020B0604020202020204" pitchFamily="34" charset="-34"/>
              <a:cs typeface="Browallia New" panose="020B0604020202020204" pitchFamily="34" charset="-34"/>
            </a:endParaRPr>
          </a:p>
        </p:txBody>
      </p:sp>
      <p:pic>
        <p:nvPicPr>
          <p:cNvPr id="4" name="Picture 3"/>
          <p:cNvPicPr>
            <a:picLocks noChangeAspect="1"/>
          </p:cNvPicPr>
          <p:nvPr/>
        </p:nvPicPr>
        <p:blipFill>
          <a:blip r:embed="rId4"/>
          <a:stretch>
            <a:fillRect/>
          </a:stretch>
        </p:blipFill>
        <p:spPr>
          <a:xfrm>
            <a:off x="152399" y="1107048"/>
            <a:ext cx="8991599" cy="5841669"/>
          </a:xfrm>
          <a:prstGeom prst="rect">
            <a:avLst/>
          </a:prstGeom>
        </p:spPr>
      </p:pic>
    </p:spTree>
    <p:extLst>
      <p:ext uri="{BB962C8B-B14F-4D97-AF65-F5344CB8AC3E}">
        <p14:creationId xmlns:p14="http://schemas.microsoft.com/office/powerpoint/2010/main" val="1450168054"/>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E70DE00FA9B1546AAC5B6134CE1800D" ma:contentTypeVersion="12" ma:contentTypeDescription="Create a new document." ma:contentTypeScope="" ma:versionID="3698cabaa42329d364eb33f81b36c877">
  <xsd:schema xmlns:xsd="http://www.w3.org/2001/XMLSchema" xmlns:xs="http://www.w3.org/2001/XMLSchema" xmlns:p="http://schemas.microsoft.com/office/2006/metadata/properties" xmlns:ns2="b8428449-22d4-42b1-9878-76057358c6ee" xmlns:ns3="9c3fcbb7-6753-44f7-bc38-22828efa9977" targetNamespace="http://schemas.microsoft.com/office/2006/metadata/properties" ma:root="true" ma:fieldsID="e73983aa48b96287622a26d6efc4ce46" ns2:_="" ns3:_="">
    <xsd:import namespace="b8428449-22d4-42b1-9878-76057358c6ee"/>
    <xsd:import namespace="9c3fcbb7-6753-44f7-bc38-22828efa997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428449-22d4-42b1-9878-76057358c6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3fcbb7-6753-44f7-bc38-22828efa997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2BD96A-4E40-408F-B818-1C78B246E4D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0DC015E-FF56-4929-AAEF-E329EEE5F5B4}">
  <ds:schemaRefs>
    <ds:schemaRef ds:uri="http://schemas.microsoft.com/sharepoint/v3/contenttype/forms"/>
  </ds:schemaRefs>
</ds:datastoreItem>
</file>

<file path=customXml/itemProps3.xml><?xml version="1.0" encoding="utf-8"?>
<ds:datastoreItem xmlns:ds="http://schemas.openxmlformats.org/officeDocument/2006/customXml" ds:itemID="{A37299B2-539A-4FE1-ABF2-9A3FDF7415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428449-22d4-42b1-9878-76057358c6ee"/>
    <ds:schemaRef ds:uri="9c3fcbb7-6753-44f7-bc38-22828efa99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Theme.thmx</Template>
  <TotalTime>414</TotalTime>
  <Words>2469</Words>
  <Application>Microsoft Office PowerPoint</Application>
  <PresentationFormat>On-screen Show (4:3)</PresentationFormat>
  <Paragraphs>269</Paragraphs>
  <Slides>27</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Browallia New</vt:lpstr>
      <vt:lpstr>Calibri</vt:lpstr>
      <vt:lpstr>Courier New</vt:lpstr>
      <vt:lpstr>Wingdings</vt:lpstr>
      <vt:lpstr>Default Theme</vt:lpstr>
      <vt:lpstr>PowerPoint Presentation</vt:lpstr>
      <vt:lpstr>Objectives </vt:lpstr>
      <vt:lpstr>A Guide to Making Links</vt:lpstr>
      <vt:lpstr>What is Making Links? </vt:lpstr>
      <vt:lpstr>The Making Links Data Snapshot</vt:lpstr>
      <vt:lpstr>Making Links Data snapshot findings</vt:lpstr>
      <vt:lpstr>The Worker Survey</vt:lpstr>
      <vt:lpstr>Forum 1: Priorities for cross sector work</vt:lpstr>
      <vt:lpstr>Steering Group and priority setting</vt:lpstr>
      <vt:lpstr>Orientations and the Making Links Guide</vt:lpstr>
      <vt:lpstr>Frequent Service User Think Tanks</vt:lpstr>
      <vt:lpstr>Frequent Service User Model</vt:lpstr>
      <vt:lpstr>FSU: Critical success factors</vt:lpstr>
      <vt:lpstr>Collaborative Practice Framework</vt:lpstr>
      <vt:lpstr>Collaborative Practice Learnings</vt:lpstr>
      <vt:lpstr>Making Links: Overall learnings</vt:lpstr>
      <vt:lpstr>What would we do differently? </vt:lpstr>
      <vt:lpstr>Thanks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Synkd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TO GO HERE</dc:title>
  <dc:creator>Vanessa Thomas</dc:creator>
  <cp:lastModifiedBy>Sarah Langmore</cp:lastModifiedBy>
  <cp:revision>75</cp:revision>
  <dcterms:created xsi:type="dcterms:W3CDTF">2017-04-06T05:47:47Z</dcterms:created>
  <dcterms:modified xsi:type="dcterms:W3CDTF">2022-02-24T02:29:13Z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0x010100AE70DE00FA9B1546AAC5B6134CE1800D</vt:lpwstr>
  </property>
  <property fmtid="{D5CDD505-2E9C-101B-9397-08002B2CF9AE}" pid="3" name="Order">
    <vt:r8>3755800</vt:r8>
  </property>
</Properties>
</file>